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6858000" cx="12192000"/>
  <p:notesSz cx="7010400" cy="9296400"/>
  <p:embeddedFontLst>
    <p:embeddedFont>
      <p:font typeface="PT Serif"/>
      <p:regular r:id="rId43"/>
      <p:bold r:id="rId44"/>
      <p:italic r:id="rId45"/>
      <p:boldItalic r:id="rId46"/>
    </p:embeddedFont>
    <p:embeddedFont>
      <p:font typeface="Source Sans Pro SemiBold"/>
      <p:regular r:id="rId47"/>
      <p:bold r:id="rId48"/>
      <p:italic r:id="rId49"/>
      <p:boldItalic r:id="rId50"/>
    </p:embeddedFont>
    <p:embeddedFont>
      <p:font typeface="Source Sans Pr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r:id="rId55" roundtripDataSignature="AMtx7miDISN9RLEQ7pXOaTDilpnVrUih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917D7B-C7AB-4A59-BCF1-2B6A0E587B5A}">
  <a:tblStyle styleId="{A0917D7B-C7AB-4A59-BCF1-2B6A0E587B5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8"/>
          </a:solidFill>
        </a:fill>
      </a:tcStyle>
    </a:wholeTbl>
    <a:band1H>
      <a:tcTxStyle b="off" i="off"/>
      <a:tcStyle>
        <a:fill>
          <a:solidFill>
            <a:srgbClr val="CACCCF"/>
          </a:solidFill>
        </a:fill>
      </a:tcStyle>
    </a:band1H>
    <a:band2H>
      <a:tcTxStyle b="off" i="off"/>
    </a:band2H>
    <a:band1V>
      <a:tcTxStyle b="off" i="off"/>
      <a:tcStyle>
        <a:fill>
          <a:solidFill>
            <a:srgbClr val="CACCC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024D23C-69B3-4A72-A20E-E68B895A13C7}"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731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TSerif-bold.fntdata"/><Relationship Id="rId43" Type="http://schemas.openxmlformats.org/officeDocument/2006/relationships/font" Target="fonts/PTSerif-regular.fntdata"/><Relationship Id="rId46" Type="http://schemas.openxmlformats.org/officeDocument/2006/relationships/font" Target="fonts/PTSerif-boldItalic.fntdata"/><Relationship Id="rId45" Type="http://schemas.openxmlformats.org/officeDocument/2006/relationships/font" Target="fonts/PTSerif-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SansProSemiBold-bold.fntdata"/><Relationship Id="rId47" Type="http://schemas.openxmlformats.org/officeDocument/2006/relationships/font" Target="fonts/SourceSansProSemiBold-regular.fntdata"/><Relationship Id="rId49" Type="http://schemas.openxmlformats.org/officeDocument/2006/relationships/font" Target="fonts/SourceSansProSemi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SansPro-regular.fntdata"/><Relationship Id="rId50" Type="http://schemas.openxmlformats.org/officeDocument/2006/relationships/font" Target="fonts/SourceSansProSemiBold-boldItalic.fntdata"/><Relationship Id="rId53" Type="http://schemas.openxmlformats.org/officeDocument/2006/relationships/font" Target="fonts/SourceSansPro-italic.fntdata"/><Relationship Id="rId52" Type="http://schemas.openxmlformats.org/officeDocument/2006/relationships/font" Target="fonts/SourceSansPro-bold.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SourceSansPr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50" lIns="93150" spcFirstLastPara="1" rIns="93150" wrap="square" tIns="4655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50" lIns="93150" spcFirstLastPara="1" rIns="93150" wrap="square" tIns="4655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50" lIns="93150" spcFirstLastPara="1" rIns="93150" wrap="square" tIns="4655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50" lIns="93150" spcFirstLastPara="1" rIns="93150" wrap="square" tIns="465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177" name="Google Shape;177;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7: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494" name="Google Shape;494;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0: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508" name="Google Shape;508;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522" name="Google Shape;522;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8: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536" name="Google Shape;536;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2: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544" name="Google Shape;544;p6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64: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622" name="Google Shape;622;p6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5: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633" name="Google Shape;633;p6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6: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642" name="Google Shape;642;p6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20: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650" name="Google Shape;650;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27d9e567cc_1_85:notes"/>
          <p:cNvSpPr txBox="1"/>
          <p:nvPr>
            <p:ph idx="1" type="body"/>
          </p:nvPr>
        </p:nvSpPr>
        <p:spPr>
          <a:xfrm>
            <a:off x="701040" y="4473892"/>
            <a:ext cx="5608200" cy="3660600"/>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659" name="Google Shape;659;g127d9e567cc_1_8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5: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183" name="Google Shape;183;p5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21: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668" name="Google Shape;668;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68: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676" name="Google Shape;676;p6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24: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692" name="Google Shape;692;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8: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700" name="Google Shape;700;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2f1c5688cb_3_0:notes"/>
          <p:cNvSpPr txBox="1"/>
          <p:nvPr>
            <p:ph idx="1" type="body"/>
          </p:nvPr>
        </p:nvSpPr>
        <p:spPr>
          <a:xfrm>
            <a:off x="701040" y="4473892"/>
            <a:ext cx="5608200" cy="3660600"/>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717" name="Google Shape;717;g12f1c5688cb_3_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25: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730" name="Google Shape;730;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69: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742" name="Google Shape;742;p6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7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70: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749" name="Google Shape;749;p70:notes"/>
          <p:cNvSpPr txBox="1"/>
          <p:nvPr>
            <p:ph idx="12" type="sldNum"/>
          </p:nvPr>
        </p:nvSpPr>
        <p:spPr>
          <a:xfrm>
            <a:off x="3970938" y="8829967"/>
            <a:ext cx="3037840" cy="466433"/>
          </a:xfrm>
          <a:prstGeom prst="rect">
            <a:avLst/>
          </a:prstGeom>
          <a:noFill/>
          <a:ln>
            <a:noFill/>
          </a:ln>
        </p:spPr>
        <p:txBody>
          <a:bodyPr anchorCtr="0" anchor="b" bIns="46550" lIns="93150" spcFirstLastPara="1" rIns="93150" wrap="square" tIns="4655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1: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763" name="Google Shape;763;p7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11: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777" name="Google Shape;777;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3: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224" name="Google Shape;224;p3:notes"/>
          <p:cNvSpPr txBox="1"/>
          <p:nvPr>
            <p:ph idx="12" type="sldNum"/>
          </p:nvPr>
        </p:nvSpPr>
        <p:spPr>
          <a:xfrm>
            <a:off x="3970938" y="8829967"/>
            <a:ext cx="3037840" cy="466433"/>
          </a:xfrm>
          <a:prstGeom prst="rect">
            <a:avLst/>
          </a:prstGeom>
          <a:noFill/>
          <a:ln>
            <a:noFill/>
          </a:ln>
        </p:spPr>
        <p:txBody>
          <a:bodyPr anchorCtr="0" anchor="b" bIns="46550" lIns="93150" spcFirstLastPara="1" rIns="93150" wrap="square" tIns="4655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2: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791" name="Google Shape;791;p7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3: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805" name="Google Shape;805;p7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7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p74: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820" name="Google Shape;820;p74:notes"/>
          <p:cNvSpPr txBox="1"/>
          <p:nvPr>
            <p:ph idx="12" type="sldNum"/>
          </p:nvPr>
        </p:nvSpPr>
        <p:spPr>
          <a:xfrm>
            <a:off x="3970938" y="8829967"/>
            <a:ext cx="3037840" cy="466433"/>
          </a:xfrm>
          <a:prstGeom prst="rect">
            <a:avLst/>
          </a:prstGeom>
          <a:noFill/>
          <a:ln>
            <a:noFill/>
          </a:ln>
        </p:spPr>
        <p:txBody>
          <a:bodyPr anchorCtr="0" anchor="b" bIns="46550" lIns="93150" spcFirstLastPara="1" rIns="93150" wrap="square" tIns="46550">
            <a:noAutofit/>
          </a:bodyPr>
          <a:lstStyle/>
          <a:p>
            <a:pPr indent="0" lvl="0" marL="0" rtl="0" algn="r">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75: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836" name="Google Shape;836;p7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76: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850" name="Google Shape;850;p7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77: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864" name="Google Shape;864;p7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78: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878" name="Google Shape;878;p7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4: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252" name="Google Shape;252;p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9: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319" name="Google Shape;319;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5: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335" name="Google Shape;335;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56: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343" name="Google Shape;343;p5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7: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SzPts val="1400"/>
              <a:buNone/>
            </a:pPr>
            <a:r>
              <a:t/>
            </a:r>
            <a:endParaRPr/>
          </a:p>
        </p:txBody>
      </p:sp>
      <p:sp>
        <p:nvSpPr>
          <p:cNvPr id="400" name="Google Shape;400;p5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notes"/>
          <p:cNvSpPr txBox="1"/>
          <p:nvPr>
            <p:ph idx="1" type="body"/>
          </p:nvPr>
        </p:nvSpPr>
        <p:spPr>
          <a:xfrm>
            <a:off x="701040" y="4473892"/>
            <a:ext cx="5608320" cy="3660458"/>
          </a:xfrm>
          <a:prstGeom prst="rect">
            <a:avLst/>
          </a:prstGeom>
          <a:noFill/>
          <a:ln>
            <a:noFill/>
          </a:ln>
        </p:spPr>
        <p:txBody>
          <a:bodyPr anchorCtr="0" anchor="t" bIns="46550" lIns="93150" spcFirstLastPara="1" rIns="93150" wrap="square" tIns="46550">
            <a:noAutofit/>
          </a:bodyPr>
          <a:lstStyle/>
          <a:p>
            <a:pPr indent="0" lvl="0" marL="0" rtl="0" algn="l">
              <a:lnSpc>
                <a:spcPct val="100000"/>
              </a:lnSpc>
              <a:spcBef>
                <a:spcPts val="0"/>
              </a:spcBef>
              <a:spcAft>
                <a:spcPts val="0"/>
              </a:spcAft>
              <a:buClr>
                <a:schemeClr val="dk1"/>
              </a:buClr>
              <a:buSzPts val="1400"/>
              <a:buNone/>
            </a:pPr>
            <a:r>
              <a:t/>
            </a:r>
            <a:endParaRPr/>
          </a:p>
        </p:txBody>
      </p:sp>
      <p:sp>
        <p:nvSpPr>
          <p:cNvPr id="479" name="Google Shape;479;p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4.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0"/>
          <p:cNvSpPr txBox="1"/>
          <p:nvPr>
            <p:ph type="ctrTitle"/>
          </p:nvPr>
        </p:nvSpPr>
        <p:spPr>
          <a:xfrm>
            <a:off x="341868" y="1683430"/>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0"/>
          <p:cNvSpPr txBox="1"/>
          <p:nvPr>
            <p:ph idx="1" type="subTitle"/>
          </p:nvPr>
        </p:nvSpPr>
        <p:spPr>
          <a:xfrm>
            <a:off x="341868" y="4099381"/>
            <a:ext cx="48524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0"/>
          <p:cNvSpPr txBox="1"/>
          <p:nvPr>
            <p:ph idx="10" type="dt"/>
          </p:nvPr>
        </p:nvSpPr>
        <p:spPr>
          <a:xfrm>
            <a:off x="341868" y="447448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0"/>
          <p:cNvSpPr txBox="1"/>
          <p:nvPr>
            <p:ph idx="2" type="body"/>
          </p:nvPr>
        </p:nvSpPr>
        <p:spPr>
          <a:xfrm>
            <a:off x="341868" y="1269031"/>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 name="Google Shape;20;p30"/>
          <p:cNvPicPr preferRelativeResize="0"/>
          <p:nvPr/>
        </p:nvPicPr>
        <p:blipFill rotWithShape="1">
          <a:blip r:embed="rId3">
            <a:alphaModFix/>
          </a:blip>
          <a:srcRect b="0" l="0" r="0" t="0"/>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b="0" l="0" r="0" t="0"/>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b="0" l="0" r="0" t="0"/>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cap="flat" cmpd="sng" w="19050">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51"/>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1"/>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1"/>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solidFill>
          <a:schemeClr val="accent1"/>
        </a:solidFill>
      </p:bgPr>
    </p:bg>
    <p:spTree>
      <p:nvGrpSpPr>
        <p:cNvPr id="74" name="Shape 74"/>
        <p:cNvGrpSpPr/>
        <p:nvPr/>
      </p:nvGrpSpPr>
      <p:grpSpPr>
        <a:xfrm>
          <a:off x="0" y="0"/>
          <a:ext cx="0" cy="0"/>
          <a:chOff x="0" y="0"/>
          <a:chExt cx="0" cy="0"/>
        </a:xfrm>
      </p:grpSpPr>
      <p:sp>
        <p:nvSpPr>
          <p:cNvPr id="75" name="Google Shape;75;p38"/>
          <p:cNvSpPr/>
          <p:nvPr/>
        </p:nvSpPr>
        <p:spPr>
          <a:xfrm flipH="1" rot="10800000">
            <a:off x="0" y="5735636"/>
            <a:ext cx="12192000" cy="112236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 name="Google Shape;76;p38"/>
          <p:cNvSpPr txBox="1"/>
          <p:nvPr>
            <p:ph type="ctrTitle"/>
          </p:nvPr>
        </p:nvSpPr>
        <p:spPr>
          <a:xfrm>
            <a:off x="325391" y="1908431"/>
            <a:ext cx="7830960" cy="1813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7" name="Google Shape;77;p38"/>
          <p:cNvPicPr preferRelativeResize="0"/>
          <p:nvPr/>
        </p:nvPicPr>
        <p:blipFill rotWithShape="1">
          <a:blip r:embed="rId2">
            <a:alphaModFix/>
          </a:blip>
          <a:srcRect b="0" l="0" r="0" t="0"/>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b="0" l="0" r="0" t="0"/>
          <a:stretch/>
        </p:blipFill>
        <p:spPr>
          <a:xfrm>
            <a:off x="10520173" y="6114529"/>
            <a:ext cx="1400131" cy="420040"/>
          </a:xfrm>
          <a:prstGeom prst="rect">
            <a:avLst/>
          </a:prstGeom>
          <a:noFill/>
          <a:ln>
            <a:noFill/>
          </a:ln>
        </p:spPr>
      </p:pic>
      <p:sp>
        <p:nvSpPr>
          <p:cNvPr id="79" name="Google Shape;79;p38"/>
          <p:cNvSpPr txBox="1"/>
          <p:nvPr>
            <p:ph idx="1" type="body"/>
          </p:nvPr>
        </p:nvSpPr>
        <p:spPr>
          <a:xfrm>
            <a:off x="341868" y="1493948"/>
            <a:ext cx="7814483"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8"/>
          <p:cNvSpPr txBox="1"/>
          <p:nvPr>
            <p:ph idx="2" type="subTitle"/>
          </p:nvPr>
        </p:nvSpPr>
        <p:spPr>
          <a:xfrm>
            <a:off x="341868" y="3993405"/>
            <a:ext cx="52080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1" name="Google Shape;81;p38"/>
          <p:cNvSpPr txBox="1"/>
          <p:nvPr>
            <p:ph idx="10" type="dt"/>
          </p:nvPr>
        </p:nvSpPr>
        <p:spPr>
          <a:xfrm>
            <a:off x="341868" y="436850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82"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39"/>
          <p:cNvSpPr txBox="1"/>
          <p:nvPr>
            <p:ph type="ctrTitle"/>
          </p:nvPr>
        </p:nvSpPr>
        <p:spPr>
          <a:xfrm>
            <a:off x="341868" y="1770694"/>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9"/>
          <p:cNvSpPr txBox="1"/>
          <p:nvPr>
            <p:ph idx="1" type="body"/>
          </p:nvPr>
        </p:nvSpPr>
        <p:spPr>
          <a:xfrm>
            <a:off x="341868" y="1356295"/>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7" name="Google Shape;87;p39"/>
          <p:cNvPicPr preferRelativeResize="0"/>
          <p:nvPr/>
        </p:nvPicPr>
        <p:blipFill rotWithShape="1">
          <a:blip r:embed="rId2">
            <a:alphaModFix/>
          </a:blip>
          <a:srcRect b="0" l="0" r="0" t="0"/>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b="0" l="0" r="0" t="0"/>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b="0" l="25279" r="50096" t="0"/>
            <a:stretch/>
          </p:blipFill>
          <p:spPr>
            <a:xfrm>
              <a:off x="906162" y="6131005"/>
              <a:ext cx="461320" cy="415350"/>
            </a:xfrm>
            <a:prstGeom prst="rect">
              <a:avLst/>
            </a:prstGeom>
            <a:noFill/>
            <a:ln>
              <a:noFill/>
            </a:ln>
          </p:spPr>
        </p:pic>
      </p:grpSp>
      <p:sp>
        <p:nvSpPr>
          <p:cNvPr id="91" name="Google Shape;91;p39"/>
          <p:cNvSpPr txBox="1"/>
          <p:nvPr>
            <p:ph idx="10" type="dt"/>
          </p:nvPr>
        </p:nvSpPr>
        <p:spPr>
          <a:xfrm>
            <a:off x="341868" y="436850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9"/>
          <p:cNvSpPr txBox="1"/>
          <p:nvPr>
            <p:ph idx="2" type="subTitle"/>
          </p:nvPr>
        </p:nvSpPr>
        <p:spPr>
          <a:xfrm>
            <a:off x="341868" y="3993405"/>
            <a:ext cx="52080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40"/>
          <p:cNvSpPr/>
          <p:nvPr/>
        </p:nvSpPr>
        <p:spPr>
          <a:xfrm flipH="1" rot="10800000">
            <a:off x="0" y="5735636"/>
            <a:ext cx="12192000" cy="112236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 name="Google Shape;95;p40"/>
          <p:cNvSpPr txBox="1"/>
          <p:nvPr>
            <p:ph type="ctrTitle"/>
          </p:nvPr>
        </p:nvSpPr>
        <p:spPr>
          <a:xfrm>
            <a:off x="325391" y="1908431"/>
            <a:ext cx="7830960" cy="1813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96" name="Google Shape;96;p40"/>
          <p:cNvPicPr preferRelativeResize="0"/>
          <p:nvPr/>
        </p:nvPicPr>
        <p:blipFill rotWithShape="1">
          <a:blip r:embed="rId3">
            <a:alphaModFix/>
          </a:blip>
          <a:srcRect b="0" l="0" r="0" t="0"/>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b="0" l="0" r="0" t="0"/>
          <a:stretch/>
        </p:blipFill>
        <p:spPr>
          <a:xfrm>
            <a:off x="10520173" y="6114529"/>
            <a:ext cx="1400131" cy="420040"/>
          </a:xfrm>
          <a:prstGeom prst="rect">
            <a:avLst/>
          </a:prstGeom>
          <a:noFill/>
          <a:ln>
            <a:noFill/>
          </a:ln>
        </p:spPr>
      </p:pic>
      <p:sp>
        <p:nvSpPr>
          <p:cNvPr id="98" name="Google Shape;98;p40"/>
          <p:cNvSpPr txBox="1"/>
          <p:nvPr>
            <p:ph idx="1" type="body"/>
          </p:nvPr>
        </p:nvSpPr>
        <p:spPr>
          <a:xfrm>
            <a:off x="341868" y="1493948"/>
            <a:ext cx="7814483"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40"/>
          <p:cNvSpPr txBox="1"/>
          <p:nvPr>
            <p:ph idx="2" type="subTitle"/>
          </p:nvPr>
        </p:nvSpPr>
        <p:spPr>
          <a:xfrm>
            <a:off x="341868" y="3993405"/>
            <a:ext cx="52080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0" name="Google Shape;100;p40"/>
          <p:cNvSpPr txBox="1"/>
          <p:nvPr>
            <p:ph idx="10" type="dt"/>
          </p:nvPr>
        </p:nvSpPr>
        <p:spPr>
          <a:xfrm>
            <a:off x="341868" y="436850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0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b="14400" l="-1" r="14401" t="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7098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41"/>
          <p:cNvSpPr txBox="1"/>
          <p:nvPr>
            <p:ph type="ctrTitle"/>
          </p:nvPr>
        </p:nvSpPr>
        <p:spPr>
          <a:xfrm>
            <a:off x="341868" y="1683430"/>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41"/>
          <p:cNvSpPr txBox="1"/>
          <p:nvPr>
            <p:ph idx="1" type="body"/>
          </p:nvPr>
        </p:nvSpPr>
        <p:spPr>
          <a:xfrm>
            <a:off x="341868" y="1269031"/>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06" name="Google Shape;106;p41"/>
          <p:cNvPicPr preferRelativeResize="0"/>
          <p:nvPr/>
        </p:nvPicPr>
        <p:blipFill rotWithShape="1">
          <a:blip r:embed="rId3">
            <a:alphaModFix/>
          </a:blip>
          <a:srcRect b="0" l="0" r="0" t="0"/>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b="0" l="0" r="0" t="0"/>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cap="flat" cmpd="sng" w="19050">
            <a:solidFill>
              <a:schemeClr val="dk1"/>
            </a:solidFill>
            <a:prstDash val="solid"/>
            <a:miter lim="800000"/>
            <a:headEnd len="sm" w="sm" type="none"/>
            <a:tailEnd len="sm" w="sm" type="none"/>
          </a:ln>
        </p:spPr>
      </p:cxnSp>
      <p:sp>
        <p:nvSpPr>
          <p:cNvPr id="109" name="Google Shape;109;p41"/>
          <p:cNvSpPr txBox="1"/>
          <p:nvPr>
            <p:ph idx="2" type="subTitle"/>
          </p:nvPr>
        </p:nvSpPr>
        <p:spPr>
          <a:xfrm>
            <a:off x="341868" y="4099381"/>
            <a:ext cx="48524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41"/>
          <p:cNvSpPr txBox="1"/>
          <p:nvPr>
            <p:ph idx="10" type="dt"/>
          </p:nvPr>
        </p:nvSpPr>
        <p:spPr>
          <a:xfrm>
            <a:off x="341868" y="447448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1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descr="Background pattern&#10;&#10;Description automatically generated" id="113" name="Google Shape;113;p42"/>
            <p:cNvPicPr preferRelativeResize="0"/>
            <p:nvPr/>
          </p:nvPicPr>
          <p:blipFill rotWithShape="1">
            <a:blip r:embed="rId2">
              <a:alphaModFix/>
            </a:blip>
            <a:srcRect b="63627" l="0" r="4391" t="515"/>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5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b="0" l="0" r="0" t="0"/>
          <a:stretch/>
        </p:blipFill>
        <p:spPr>
          <a:xfrm>
            <a:off x="432486" y="5931243"/>
            <a:ext cx="2737549" cy="606874"/>
          </a:xfrm>
          <a:prstGeom prst="rect">
            <a:avLst/>
          </a:prstGeom>
          <a:noFill/>
          <a:ln>
            <a:noFill/>
          </a:ln>
        </p:spPr>
      </p:pic>
      <p:sp>
        <p:nvSpPr>
          <p:cNvPr id="116" name="Google Shape;116;p42"/>
          <p:cNvSpPr txBox="1"/>
          <p:nvPr>
            <p:ph type="ctrTitle"/>
          </p:nvPr>
        </p:nvSpPr>
        <p:spPr>
          <a:xfrm>
            <a:off x="341868" y="1683430"/>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2"/>
          <p:cNvSpPr txBox="1"/>
          <p:nvPr>
            <p:ph idx="1" type="body"/>
          </p:nvPr>
        </p:nvSpPr>
        <p:spPr>
          <a:xfrm>
            <a:off x="341868" y="1269031"/>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8" name="Google Shape;118;p42"/>
          <p:cNvPicPr preferRelativeResize="0"/>
          <p:nvPr/>
        </p:nvPicPr>
        <p:blipFill rotWithShape="1">
          <a:blip r:embed="rId4">
            <a:alphaModFix/>
          </a:blip>
          <a:srcRect b="0" l="0" r="0" t="0"/>
          <a:stretch/>
        </p:blipFill>
        <p:spPr>
          <a:xfrm>
            <a:off x="10313774" y="6051214"/>
            <a:ext cx="1623008" cy="486903"/>
          </a:xfrm>
          <a:prstGeom prst="rect">
            <a:avLst/>
          </a:prstGeom>
          <a:noFill/>
          <a:ln>
            <a:noFill/>
          </a:ln>
        </p:spPr>
      </p:pic>
      <p:sp>
        <p:nvSpPr>
          <p:cNvPr id="119" name="Google Shape;119;p42"/>
          <p:cNvSpPr txBox="1"/>
          <p:nvPr>
            <p:ph idx="2" type="subTitle"/>
          </p:nvPr>
        </p:nvSpPr>
        <p:spPr>
          <a:xfrm>
            <a:off x="341868" y="4099381"/>
            <a:ext cx="48524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0" name="Google Shape;120;p42"/>
          <p:cNvSpPr txBox="1"/>
          <p:nvPr>
            <p:ph idx="10" type="dt"/>
          </p:nvPr>
        </p:nvSpPr>
        <p:spPr>
          <a:xfrm>
            <a:off x="341868" y="447448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21" name="Google Shape;121;p42"/>
          <p:cNvCxnSpPr/>
          <p:nvPr/>
        </p:nvCxnSpPr>
        <p:spPr>
          <a:xfrm>
            <a:off x="419100" y="5548640"/>
            <a:ext cx="11353800" cy="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bg>
      <p:bgPr>
        <a:solidFill>
          <a:srgbClr val="C6F6FF"/>
        </a:solidFill>
      </p:bgPr>
    </p:bg>
    <p:spTree>
      <p:nvGrpSpPr>
        <p:cNvPr id="122" name="Shape 122"/>
        <p:cNvGrpSpPr/>
        <p:nvPr/>
      </p:nvGrpSpPr>
      <p:grpSpPr>
        <a:xfrm>
          <a:off x="0" y="0"/>
          <a:ext cx="0" cy="0"/>
          <a:chOff x="0" y="0"/>
          <a:chExt cx="0" cy="0"/>
        </a:xfrm>
      </p:grpSpPr>
      <p:sp>
        <p:nvSpPr>
          <p:cNvPr id="123" name="Google Shape;123;p43"/>
          <p:cNvSpPr txBox="1"/>
          <p:nvPr>
            <p:ph type="ctrTitle"/>
          </p:nvPr>
        </p:nvSpPr>
        <p:spPr>
          <a:xfrm>
            <a:off x="341868" y="2612711"/>
            <a:ext cx="9411732"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43"/>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43"/>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43"/>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rgbClr val="014479"/>
        </a:solidFill>
      </p:bgPr>
    </p:bg>
    <p:spTree>
      <p:nvGrpSpPr>
        <p:cNvPr id="127" name="Shape 127"/>
        <p:cNvGrpSpPr/>
        <p:nvPr/>
      </p:nvGrpSpPr>
      <p:grpSpPr>
        <a:xfrm>
          <a:off x="0" y="0"/>
          <a:ext cx="0" cy="0"/>
          <a:chOff x="0" y="0"/>
          <a:chExt cx="0" cy="0"/>
        </a:xfrm>
      </p:grpSpPr>
      <p:sp>
        <p:nvSpPr>
          <p:cNvPr id="128" name="Google Shape;128;p44"/>
          <p:cNvSpPr txBox="1"/>
          <p:nvPr>
            <p:ph type="ctrTitle"/>
          </p:nvPr>
        </p:nvSpPr>
        <p:spPr>
          <a:xfrm>
            <a:off x="341868" y="2612711"/>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44"/>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44"/>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44"/>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bg>
      <p:bgPr>
        <a:solidFill>
          <a:srgbClr val="BFE4FF"/>
        </a:solidFill>
      </p:bgPr>
    </p:bg>
    <p:spTree>
      <p:nvGrpSpPr>
        <p:cNvPr id="132" name="Shape 132"/>
        <p:cNvGrpSpPr/>
        <p:nvPr/>
      </p:nvGrpSpPr>
      <p:grpSpPr>
        <a:xfrm>
          <a:off x="0" y="0"/>
          <a:ext cx="0" cy="0"/>
          <a:chOff x="0" y="0"/>
          <a:chExt cx="0" cy="0"/>
        </a:xfrm>
      </p:grpSpPr>
      <p:sp>
        <p:nvSpPr>
          <p:cNvPr id="133" name="Google Shape;133;p46"/>
          <p:cNvSpPr txBox="1"/>
          <p:nvPr>
            <p:ph type="ctrTitle"/>
          </p:nvPr>
        </p:nvSpPr>
        <p:spPr>
          <a:xfrm>
            <a:off x="2465171" y="2767691"/>
            <a:ext cx="7261656" cy="1632577"/>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46"/>
          <p:cNvSpPr txBox="1"/>
          <p:nvPr>
            <p:ph idx="1" type="body"/>
          </p:nvPr>
        </p:nvSpPr>
        <p:spPr>
          <a:xfrm>
            <a:off x="3972696" y="2353292"/>
            <a:ext cx="4246607" cy="36665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46"/>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46"/>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37" name="Shape 137"/>
        <p:cNvGrpSpPr/>
        <p:nvPr/>
      </p:nvGrpSpPr>
      <p:grpSpPr>
        <a:xfrm>
          <a:off x="0" y="0"/>
          <a:ext cx="0" cy="0"/>
          <a:chOff x="0" y="0"/>
          <a:chExt cx="0" cy="0"/>
        </a:xfrm>
      </p:grpSpPr>
      <p:sp>
        <p:nvSpPr>
          <p:cNvPr id="138" name="Google Shape;138;p47"/>
          <p:cNvSpPr txBox="1"/>
          <p:nvPr>
            <p:ph type="title"/>
          </p:nvPr>
        </p:nvSpPr>
        <p:spPr>
          <a:xfrm>
            <a:off x="305378" y="373491"/>
            <a:ext cx="5382228"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47"/>
          <p:cNvSpPr txBox="1"/>
          <p:nvPr>
            <p:ph idx="1" type="body"/>
          </p:nvPr>
        </p:nvSpPr>
        <p:spPr>
          <a:xfrm>
            <a:off x="320246" y="1721708"/>
            <a:ext cx="5382228"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47"/>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47"/>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47"/>
          <p:cNvSpPr/>
          <p:nvPr>
            <p:ph idx="2" type="pic"/>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4" name="Shape 24"/>
        <p:cNvGrpSpPr/>
        <p:nvPr/>
      </p:nvGrpSpPr>
      <p:grpSpPr>
        <a:xfrm>
          <a:off x="0" y="0"/>
          <a:ext cx="0" cy="0"/>
          <a:chOff x="0" y="0"/>
          <a:chExt cx="0" cy="0"/>
        </a:xfrm>
      </p:grpSpPr>
      <p:sp>
        <p:nvSpPr>
          <p:cNvPr id="25" name="Google Shape;25;p31"/>
          <p:cNvSpPr txBox="1"/>
          <p:nvPr>
            <p:ph type="title"/>
          </p:nvPr>
        </p:nvSpPr>
        <p:spPr>
          <a:xfrm>
            <a:off x="312812" y="373491"/>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1"/>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1"/>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31"/>
          <p:cNvSpPr txBox="1"/>
          <p:nvPr>
            <p:ph idx="1" type="body"/>
          </p:nvPr>
        </p:nvSpPr>
        <p:spPr>
          <a:xfrm>
            <a:off x="419100" y="1364578"/>
            <a:ext cx="262825" cy="712787"/>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Clr>
                <a:schemeClr val="accent2"/>
              </a:buClr>
              <a:buSzPts val="1200"/>
              <a:buNone/>
              <a:defRPr b="1" i="0" sz="1200">
                <a:solidFill>
                  <a:schemeClr val="accent2"/>
                </a:solidFill>
                <a:latin typeface="Source Sans Pro SemiBold"/>
                <a:ea typeface="Source Sans Pro SemiBold"/>
                <a:cs typeface="Source Sans Pro SemiBold"/>
                <a:sym typeface="Source Sans Pro SemiBold"/>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1"/>
          <p:cNvSpPr txBox="1"/>
          <p:nvPr>
            <p:ph idx="2" type="body"/>
          </p:nvPr>
        </p:nvSpPr>
        <p:spPr>
          <a:xfrm>
            <a:off x="852488" y="1364578"/>
            <a:ext cx="3278187" cy="4746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000"/>
              <a:buNone/>
              <a:defRPr sz="2000"/>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143" name="Shape 143"/>
        <p:cNvGrpSpPr/>
        <p:nvPr/>
      </p:nvGrpSpPr>
      <p:grpSpPr>
        <a:xfrm>
          <a:off x="0" y="0"/>
          <a:ext cx="0" cy="0"/>
          <a:chOff x="0" y="0"/>
          <a:chExt cx="0" cy="0"/>
        </a:xfrm>
      </p:grpSpPr>
      <p:sp>
        <p:nvSpPr>
          <p:cNvPr id="144" name="Google Shape;144;p48"/>
          <p:cNvSpPr txBox="1"/>
          <p:nvPr>
            <p:ph idx="1" type="body"/>
          </p:nvPr>
        </p:nvSpPr>
        <p:spPr>
          <a:xfrm>
            <a:off x="320246" y="1721708"/>
            <a:ext cx="5382228"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48"/>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48"/>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48"/>
          <p:cNvSpPr/>
          <p:nvPr>
            <p:ph idx="2" type="pic"/>
          </p:nvPr>
        </p:nvSpPr>
        <p:spPr>
          <a:xfrm>
            <a:off x="6096000" y="0"/>
            <a:ext cx="6096000" cy="6858000"/>
          </a:xfrm>
          <a:prstGeom prst="rect">
            <a:avLst/>
          </a:prstGeom>
          <a:noFill/>
          <a:ln>
            <a:noFill/>
          </a:ln>
        </p:spPr>
      </p:sp>
      <p:sp>
        <p:nvSpPr>
          <p:cNvPr id="148" name="Google Shape;148;p48"/>
          <p:cNvSpPr txBox="1"/>
          <p:nvPr>
            <p:ph type="title"/>
          </p:nvPr>
        </p:nvSpPr>
        <p:spPr>
          <a:xfrm>
            <a:off x="312812" y="831349"/>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48"/>
          <p:cNvSpPr txBox="1"/>
          <p:nvPr>
            <p:ph idx="3" type="body"/>
          </p:nvPr>
        </p:nvSpPr>
        <p:spPr>
          <a:xfrm>
            <a:off x="327680" y="486053"/>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50" name="Shape 150"/>
        <p:cNvGrpSpPr/>
        <p:nvPr/>
      </p:nvGrpSpPr>
      <p:grpSpPr>
        <a:xfrm>
          <a:off x="0" y="0"/>
          <a:ext cx="0" cy="0"/>
          <a:chOff x="0" y="0"/>
          <a:chExt cx="0" cy="0"/>
        </a:xfrm>
      </p:grpSpPr>
      <p:sp>
        <p:nvSpPr>
          <p:cNvPr id="151" name="Google Shape;151;p49"/>
          <p:cNvSpPr txBox="1"/>
          <p:nvPr>
            <p:ph type="title"/>
          </p:nvPr>
        </p:nvSpPr>
        <p:spPr>
          <a:xfrm>
            <a:off x="305378" y="373491"/>
            <a:ext cx="6311212"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49"/>
          <p:cNvSpPr txBox="1"/>
          <p:nvPr>
            <p:ph idx="1" type="body"/>
          </p:nvPr>
        </p:nvSpPr>
        <p:spPr>
          <a:xfrm>
            <a:off x="320245" y="1721708"/>
            <a:ext cx="6311213"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sz="2000"/>
            </a:lvl1pPr>
            <a:lvl2pPr indent="-308610" lvl="1" marL="914400" algn="l">
              <a:lnSpc>
                <a:spcPct val="90000"/>
              </a:lnSpc>
              <a:spcBef>
                <a:spcPts val="500"/>
              </a:spcBef>
              <a:spcAft>
                <a:spcPts val="0"/>
              </a:spcAft>
              <a:buClr>
                <a:schemeClr val="accent2"/>
              </a:buClr>
              <a:buSzPts val="1260"/>
              <a:buFont typeface="Noto Sans Symbols"/>
              <a:buChar char="▪"/>
              <a:defRPr sz="1800"/>
            </a:lvl2pPr>
            <a:lvl3pPr indent="-299719" lvl="2" marL="1371600" algn="l">
              <a:lnSpc>
                <a:spcPct val="90000"/>
              </a:lnSpc>
              <a:spcBef>
                <a:spcPts val="500"/>
              </a:spcBef>
              <a:spcAft>
                <a:spcPts val="0"/>
              </a:spcAft>
              <a:buClr>
                <a:schemeClr val="accent2"/>
              </a:buClr>
              <a:buSzPts val="1120"/>
              <a:buFont typeface="Noto Sans Symbols"/>
              <a:buChar char="▪"/>
              <a:defRPr sz="1600"/>
            </a:lvl3pPr>
            <a:lvl4pPr indent="-290830" lvl="3" marL="1828800" algn="l">
              <a:lnSpc>
                <a:spcPct val="90000"/>
              </a:lnSpc>
              <a:spcBef>
                <a:spcPts val="500"/>
              </a:spcBef>
              <a:spcAft>
                <a:spcPts val="0"/>
              </a:spcAft>
              <a:buClr>
                <a:schemeClr val="accent2"/>
              </a:buClr>
              <a:buSzPts val="980"/>
              <a:buFont typeface="Noto Sans Symbols"/>
              <a:buChar char="▪"/>
              <a:defRPr sz="1400"/>
            </a:lvl4pPr>
            <a:lvl5pPr indent="-290829" lvl="4" marL="2286000" algn="l">
              <a:lnSpc>
                <a:spcPct val="90000"/>
              </a:lnSpc>
              <a:spcBef>
                <a:spcPts val="500"/>
              </a:spcBef>
              <a:spcAft>
                <a:spcPts val="0"/>
              </a:spcAft>
              <a:buClr>
                <a:schemeClr val="accent2"/>
              </a:buClr>
              <a:buSzPts val="980"/>
              <a:buFont typeface="Noto Sans Symbols"/>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49"/>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49"/>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p49"/>
          <p:cNvSpPr/>
          <p:nvPr>
            <p:ph idx="2" type="pic"/>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156"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p52"/>
          <p:cNvSpPr txBox="1"/>
          <p:nvPr>
            <p:ph type="title"/>
          </p:nvPr>
        </p:nvSpPr>
        <p:spPr>
          <a:xfrm>
            <a:off x="320246" y="2270681"/>
            <a:ext cx="5273246"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52"/>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52"/>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52"/>
          <p:cNvSpPr txBox="1"/>
          <p:nvPr>
            <p:ph idx="1" type="body"/>
          </p:nvPr>
        </p:nvSpPr>
        <p:spPr>
          <a:xfrm>
            <a:off x="320246" y="3618898"/>
            <a:ext cx="5273246" cy="1788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indent="-228600" lvl="1" marL="914400" algn="l">
              <a:lnSpc>
                <a:spcPct val="90000"/>
              </a:lnSpc>
              <a:spcBef>
                <a:spcPts val="500"/>
              </a:spcBef>
              <a:spcAft>
                <a:spcPts val="0"/>
              </a:spcAft>
              <a:buClr>
                <a:schemeClr val="accent2"/>
              </a:buClr>
              <a:buSzPts val="1260"/>
              <a:buFont typeface="Noto Sans Symbols"/>
              <a:buNone/>
              <a:defRPr/>
            </a:lvl2pPr>
            <a:lvl3pPr indent="-228600" lvl="2" marL="1371600" algn="l">
              <a:lnSpc>
                <a:spcPct val="90000"/>
              </a:lnSpc>
              <a:spcBef>
                <a:spcPts val="500"/>
              </a:spcBef>
              <a:spcAft>
                <a:spcPts val="0"/>
              </a:spcAft>
              <a:buClr>
                <a:schemeClr val="accent2"/>
              </a:buClr>
              <a:buSzPts val="1120"/>
              <a:buFont typeface="Noto Sans Symbols"/>
              <a:buNone/>
              <a:defRPr/>
            </a:lvl3pPr>
            <a:lvl4pPr indent="-228600" lvl="3" marL="1828800" algn="l">
              <a:lnSpc>
                <a:spcPct val="90000"/>
              </a:lnSpc>
              <a:spcBef>
                <a:spcPts val="500"/>
              </a:spcBef>
              <a:spcAft>
                <a:spcPts val="0"/>
              </a:spcAft>
              <a:buClr>
                <a:schemeClr val="accent2"/>
              </a:buClr>
              <a:buSzPts val="980"/>
              <a:buFont typeface="Noto Sans Symbols"/>
              <a:buNone/>
              <a:defRPr/>
            </a:lvl4pPr>
            <a:lvl5pPr indent="-228600" lvl="4" marL="2286000" algn="l">
              <a:lnSpc>
                <a:spcPct val="90000"/>
              </a:lnSpc>
              <a:spcBef>
                <a:spcPts val="500"/>
              </a:spcBef>
              <a:spcAft>
                <a:spcPts val="0"/>
              </a:spcAft>
              <a:buClr>
                <a:schemeClr val="accent2"/>
              </a:buClr>
              <a:buSzPts val="980"/>
              <a:buFont typeface="Noto Sans Symbols"/>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 name="Shape 162"/>
        <p:cNvGrpSpPr/>
        <p:nvPr/>
      </p:nvGrpSpPr>
      <p:grpSpPr>
        <a:xfrm>
          <a:off x="0" y="0"/>
          <a:ext cx="0" cy="0"/>
          <a:chOff x="0" y="0"/>
          <a:chExt cx="0" cy="0"/>
        </a:xfrm>
      </p:grpSpPr>
      <p:sp>
        <p:nvSpPr>
          <p:cNvPr id="163" name="Google Shape;163;p53"/>
          <p:cNvSpPr txBox="1"/>
          <p:nvPr>
            <p:ph type="title"/>
          </p:nvPr>
        </p:nvSpPr>
        <p:spPr>
          <a:xfrm>
            <a:off x="331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53"/>
          <p:cNvSpPr/>
          <p:nvPr>
            <p:ph idx="2" type="pic"/>
          </p:nvPr>
        </p:nvSpPr>
        <p:spPr>
          <a:xfrm>
            <a:off x="5600700" y="992187"/>
            <a:ext cx="6172200" cy="4873625"/>
          </a:xfrm>
          <a:prstGeom prst="rect">
            <a:avLst/>
          </a:prstGeom>
          <a:noFill/>
          <a:ln>
            <a:noFill/>
          </a:ln>
        </p:spPr>
      </p:sp>
      <p:sp>
        <p:nvSpPr>
          <p:cNvPr id="165" name="Google Shape;165;p53"/>
          <p:cNvSpPr txBox="1"/>
          <p:nvPr>
            <p:ph idx="1" type="body"/>
          </p:nvPr>
        </p:nvSpPr>
        <p:spPr>
          <a:xfrm>
            <a:off x="331788" y="242808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lvl1pPr>
            <a:lvl2pPr indent="-228600" lvl="1" marL="914400" algn="l">
              <a:lnSpc>
                <a:spcPct val="90000"/>
              </a:lnSpc>
              <a:spcBef>
                <a:spcPts val="500"/>
              </a:spcBef>
              <a:spcAft>
                <a:spcPts val="0"/>
              </a:spcAft>
              <a:buClr>
                <a:schemeClr val="dk2"/>
              </a:buClr>
              <a:buSzPts val="1400"/>
              <a:buNone/>
              <a:defRPr sz="1400"/>
            </a:lvl2pPr>
            <a:lvl3pPr indent="-228600" lvl="2" marL="1371600" algn="l">
              <a:lnSpc>
                <a:spcPct val="90000"/>
              </a:lnSpc>
              <a:spcBef>
                <a:spcPts val="500"/>
              </a:spcBef>
              <a:spcAft>
                <a:spcPts val="0"/>
              </a:spcAft>
              <a:buClr>
                <a:schemeClr val="dk2"/>
              </a:buClr>
              <a:buSzPts val="1200"/>
              <a:buNone/>
              <a:defRPr sz="1200"/>
            </a:lvl3pPr>
            <a:lvl4pPr indent="-228600" lvl="3" marL="1828800" algn="l">
              <a:lnSpc>
                <a:spcPct val="90000"/>
              </a:lnSpc>
              <a:spcBef>
                <a:spcPts val="500"/>
              </a:spcBef>
              <a:spcAft>
                <a:spcPts val="0"/>
              </a:spcAft>
              <a:buClr>
                <a:schemeClr val="dk2"/>
              </a:buClr>
              <a:buSzPts val="1000"/>
              <a:buNone/>
              <a:defRPr sz="1000"/>
            </a:lvl4pPr>
            <a:lvl5pPr indent="-228600" lvl="4" marL="2286000" algn="l">
              <a:lnSpc>
                <a:spcPct val="9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6" name="Google Shape;166;p53"/>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53"/>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53"/>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9" name="Shape 169"/>
        <p:cNvGrpSpPr/>
        <p:nvPr/>
      </p:nvGrpSpPr>
      <p:grpSpPr>
        <a:xfrm>
          <a:off x="0" y="0"/>
          <a:ext cx="0" cy="0"/>
          <a:chOff x="0" y="0"/>
          <a:chExt cx="0" cy="0"/>
        </a:xfrm>
      </p:grpSpPr>
      <p:sp>
        <p:nvSpPr>
          <p:cNvPr id="170" name="Google Shape;170;p5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5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2" name="Google Shape;172;p54"/>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54"/>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54"/>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30"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 name="Google Shape;32;p32"/>
          <p:cNvSpPr txBox="1"/>
          <p:nvPr>
            <p:ph type="title"/>
          </p:nvPr>
        </p:nvSpPr>
        <p:spPr>
          <a:xfrm>
            <a:off x="320246" y="2270681"/>
            <a:ext cx="5273246"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2"/>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32"/>
          <p:cNvSpPr txBox="1"/>
          <p:nvPr>
            <p:ph idx="1" type="body"/>
          </p:nvPr>
        </p:nvSpPr>
        <p:spPr>
          <a:xfrm>
            <a:off x="320246" y="3618898"/>
            <a:ext cx="5273246" cy="1788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indent="-228600" lvl="1" marL="914400" algn="l">
              <a:lnSpc>
                <a:spcPct val="90000"/>
              </a:lnSpc>
              <a:spcBef>
                <a:spcPts val="500"/>
              </a:spcBef>
              <a:spcAft>
                <a:spcPts val="0"/>
              </a:spcAft>
              <a:buClr>
                <a:schemeClr val="accent2"/>
              </a:buClr>
              <a:buSzPts val="1260"/>
              <a:buFont typeface="Noto Sans Symbols"/>
              <a:buNone/>
              <a:defRPr/>
            </a:lvl2pPr>
            <a:lvl3pPr indent="-228600" lvl="2" marL="1371600" algn="l">
              <a:lnSpc>
                <a:spcPct val="90000"/>
              </a:lnSpc>
              <a:spcBef>
                <a:spcPts val="500"/>
              </a:spcBef>
              <a:spcAft>
                <a:spcPts val="0"/>
              </a:spcAft>
              <a:buClr>
                <a:schemeClr val="accent2"/>
              </a:buClr>
              <a:buSzPts val="1120"/>
              <a:buFont typeface="Noto Sans Symbols"/>
              <a:buNone/>
              <a:defRPr/>
            </a:lvl3pPr>
            <a:lvl4pPr indent="-228600" lvl="3" marL="1828800" algn="l">
              <a:lnSpc>
                <a:spcPct val="90000"/>
              </a:lnSpc>
              <a:spcBef>
                <a:spcPts val="500"/>
              </a:spcBef>
              <a:spcAft>
                <a:spcPts val="0"/>
              </a:spcAft>
              <a:buClr>
                <a:schemeClr val="accent2"/>
              </a:buClr>
              <a:buSzPts val="980"/>
              <a:buFont typeface="Noto Sans Symbols"/>
              <a:buNone/>
              <a:defRPr/>
            </a:lvl4pPr>
            <a:lvl5pPr indent="-228600" lvl="4" marL="2286000" algn="l">
              <a:lnSpc>
                <a:spcPct val="90000"/>
              </a:lnSpc>
              <a:spcBef>
                <a:spcPts val="500"/>
              </a:spcBef>
              <a:spcAft>
                <a:spcPts val="0"/>
              </a:spcAft>
              <a:buClr>
                <a:schemeClr val="accent2"/>
              </a:buClr>
              <a:buSzPts val="980"/>
              <a:buFont typeface="Noto Sans Symbols"/>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chemeClr val="accent1"/>
        </a:solidFill>
      </p:bgPr>
    </p:bg>
    <p:spTree>
      <p:nvGrpSpPr>
        <p:cNvPr id="36" name="Shape 36"/>
        <p:cNvGrpSpPr/>
        <p:nvPr/>
      </p:nvGrpSpPr>
      <p:grpSpPr>
        <a:xfrm>
          <a:off x="0" y="0"/>
          <a:ext cx="0" cy="0"/>
          <a:chOff x="0" y="0"/>
          <a:chExt cx="0" cy="0"/>
        </a:xfrm>
      </p:grpSpPr>
      <p:sp>
        <p:nvSpPr>
          <p:cNvPr id="37" name="Google Shape;37;p33"/>
          <p:cNvSpPr txBox="1"/>
          <p:nvPr>
            <p:ph type="ctrTitle"/>
          </p:nvPr>
        </p:nvSpPr>
        <p:spPr>
          <a:xfrm>
            <a:off x="341868" y="2612711"/>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3"/>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33"/>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3"/>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wo Content">
  <p:cSld name="5_Two Content">
    <p:spTree>
      <p:nvGrpSpPr>
        <p:cNvPr id="41" name="Shape 41"/>
        <p:cNvGrpSpPr/>
        <p:nvPr/>
      </p:nvGrpSpPr>
      <p:grpSpPr>
        <a:xfrm>
          <a:off x="0" y="0"/>
          <a:ext cx="0" cy="0"/>
          <a:chOff x="0" y="0"/>
          <a:chExt cx="0" cy="0"/>
        </a:xfrm>
      </p:grpSpPr>
      <p:sp>
        <p:nvSpPr>
          <p:cNvPr id="42" name="Google Shape;42;p34"/>
          <p:cNvSpPr txBox="1"/>
          <p:nvPr>
            <p:ph idx="1" type="body"/>
          </p:nvPr>
        </p:nvSpPr>
        <p:spPr>
          <a:xfrm>
            <a:off x="320245" y="1721708"/>
            <a:ext cx="6311213"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sz="2000"/>
            </a:lvl1pPr>
            <a:lvl2pPr indent="-308610" lvl="1" marL="914400" algn="l">
              <a:lnSpc>
                <a:spcPct val="90000"/>
              </a:lnSpc>
              <a:spcBef>
                <a:spcPts val="500"/>
              </a:spcBef>
              <a:spcAft>
                <a:spcPts val="0"/>
              </a:spcAft>
              <a:buClr>
                <a:schemeClr val="accent2"/>
              </a:buClr>
              <a:buSzPts val="1260"/>
              <a:buFont typeface="Noto Sans Symbols"/>
              <a:buChar char="▪"/>
              <a:defRPr sz="1800"/>
            </a:lvl2pPr>
            <a:lvl3pPr indent="-299719" lvl="2" marL="1371600" algn="l">
              <a:lnSpc>
                <a:spcPct val="90000"/>
              </a:lnSpc>
              <a:spcBef>
                <a:spcPts val="500"/>
              </a:spcBef>
              <a:spcAft>
                <a:spcPts val="0"/>
              </a:spcAft>
              <a:buClr>
                <a:schemeClr val="accent2"/>
              </a:buClr>
              <a:buSzPts val="1120"/>
              <a:buFont typeface="Noto Sans Symbols"/>
              <a:buChar char="▪"/>
              <a:defRPr sz="1600"/>
            </a:lvl3pPr>
            <a:lvl4pPr indent="-290830" lvl="3" marL="1828800" algn="l">
              <a:lnSpc>
                <a:spcPct val="90000"/>
              </a:lnSpc>
              <a:spcBef>
                <a:spcPts val="500"/>
              </a:spcBef>
              <a:spcAft>
                <a:spcPts val="0"/>
              </a:spcAft>
              <a:buClr>
                <a:schemeClr val="accent2"/>
              </a:buClr>
              <a:buSzPts val="980"/>
              <a:buFont typeface="Noto Sans Symbols"/>
              <a:buChar char="▪"/>
              <a:defRPr sz="1400"/>
            </a:lvl4pPr>
            <a:lvl5pPr indent="-290829" lvl="4" marL="2286000" algn="l">
              <a:lnSpc>
                <a:spcPct val="90000"/>
              </a:lnSpc>
              <a:spcBef>
                <a:spcPts val="500"/>
              </a:spcBef>
              <a:spcAft>
                <a:spcPts val="0"/>
              </a:spcAft>
              <a:buClr>
                <a:schemeClr val="accent2"/>
              </a:buClr>
              <a:buSzPts val="980"/>
              <a:buFont typeface="Noto Sans Symbols"/>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4"/>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4"/>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34"/>
          <p:cNvSpPr/>
          <p:nvPr>
            <p:ph idx="2" type="pic"/>
          </p:nvPr>
        </p:nvSpPr>
        <p:spPr>
          <a:xfrm>
            <a:off x="7372696" y="0"/>
            <a:ext cx="4819304" cy="6858000"/>
          </a:xfrm>
          <a:prstGeom prst="rect">
            <a:avLst/>
          </a:prstGeom>
          <a:noFill/>
          <a:ln>
            <a:noFill/>
          </a:ln>
        </p:spPr>
      </p:sp>
      <p:sp>
        <p:nvSpPr>
          <p:cNvPr id="46" name="Google Shape;46;p34"/>
          <p:cNvSpPr txBox="1"/>
          <p:nvPr>
            <p:ph type="title"/>
          </p:nvPr>
        </p:nvSpPr>
        <p:spPr>
          <a:xfrm>
            <a:off x="312812" y="831349"/>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4"/>
          <p:cNvSpPr txBox="1"/>
          <p:nvPr>
            <p:ph idx="3" type="body"/>
          </p:nvPr>
        </p:nvSpPr>
        <p:spPr>
          <a:xfrm>
            <a:off x="327680" y="486053"/>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48" name="Shape 48"/>
        <p:cNvGrpSpPr/>
        <p:nvPr/>
      </p:nvGrpSpPr>
      <p:grpSpPr>
        <a:xfrm>
          <a:off x="0" y="0"/>
          <a:ext cx="0" cy="0"/>
          <a:chOff x="0" y="0"/>
          <a:chExt cx="0" cy="0"/>
        </a:xfrm>
      </p:grpSpPr>
      <p:sp>
        <p:nvSpPr>
          <p:cNvPr id="49" name="Google Shape;49;p35"/>
          <p:cNvSpPr txBox="1"/>
          <p:nvPr>
            <p:ph type="title"/>
          </p:nvPr>
        </p:nvSpPr>
        <p:spPr>
          <a:xfrm>
            <a:off x="312812" y="373491"/>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5"/>
          <p:cNvSpPr txBox="1"/>
          <p:nvPr>
            <p:ph idx="1" type="body"/>
          </p:nvPr>
        </p:nvSpPr>
        <p:spPr>
          <a:xfrm>
            <a:off x="320246" y="1253331"/>
            <a:ext cx="113538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5"/>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5"/>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50"/>
          <p:cNvSpPr txBox="1"/>
          <p:nvPr>
            <p:ph type="title"/>
          </p:nvPr>
        </p:nvSpPr>
        <p:spPr>
          <a:xfrm>
            <a:off x="302632" y="372559"/>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0"/>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0"/>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0"/>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rgbClr val="BFE4FF"/>
        </a:solidFill>
      </p:bgPr>
    </p:bg>
    <p:spTree>
      <p:nvGrpSpPr>
        <p:cNvPr id="58" name="Shape 58"/>
        <p:cNvGrpSpPr/>
        <p:nvPr/>
      </p:nvGrpSpPr>
      <p:grpSpPr>
        <a:xfrm>
          <a:off x="0" y="0"/>
          <a:ext cx="0" cy="0"/>
          <a:chOff x="0" y="0"/>
          <a:chExt cx="0" cy="0"/>
        </a:xfrm>
      </p:grpSpPr>
      <p:sp>
        <p:nvSpPr>
          <p:cNvPr id="59" name="Google Shape;59;p36"/>
          <p:cNvSpPr txBox="1"/>
          <p:nvPr>
            <p:ph type="ctrTitle"/>
          </p:nvPr>
        </p:nvSpPr>
        <p:spPr>
          <a:xfrm>
            <a:off x="341868" y="2612711"/>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36"/>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b="0" i="0" sz="120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6"/>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3" name="Shape 63"/>
        <p:cNvGrpSpPr/>
        <p:nvPr/>
      </p:nvGrpSpPr>
      <p:grpSpPr>
        <a:xfrm>
          <a:off x="0" y="0"/>
          <a:ext cx="0" cy="0"/>
          <a:chOff x="0" y="0"/>
          <a:chExt cx="0" cy="0"/>
        </a:xfrm>
      </p:grpSpPr>
      <p:sp>
        <p:nvSpPr>
          <p:cNvPr id="64" name="Google Shape;64;p37"/>
          <p:cNvSpPr txBox="1"/>
          <p:nvPr>
            <p:ph type="title"/>
          </p:nvPr>
        </p:nvSpPr>
        <p:spPr>
          <a:xfrm>
            <a:off x="312812" y="831349"/>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7"/>
          <p:cNvSpPr txBox="1"/>
          <p:nvPr>
            <p:ph idx="1" type="body"/>
          </p:nvPr>
        </p:nvSpPr>
        <p:spPr>
          <a:xfrm>
            <a:off x="327000" y="1697046"/>
            <a:ext cx="113538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37"/>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7"/>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7"/>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37"/>
          <p:cNvSpPr txBox="1"/>
          <p:nvPr>
            <p:ph idx="2" type="body"/>
          </p:nvPr>
        </p:nvSpPr>
        <p:spPr>
          <a:xfrm>
            <a:off x="327680" y="486053"/>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310376" y="365125"/>
            <a:ext cx="10515600" cy="1325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PT Serif"/>
              <a:buNone/>
              <a:defRPr b="0" i="0" sz="3600" u="none" cap="none" strike="noStrike">
                <a:solidFill>
                  <a:schemeClr val="dk1"/>
                </a:solidFill>
                <a:latin typeface="PT Serif"/>
                <a:ea typeface="PT Serif"/>
                <a:cs typeface="PT Serif"/>
                <a:sym typeface="PT Serif"/>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9"/>
          <p:cNvSpPr txBox="1"/>
          <p:nvPr>
            <p:ph idx="1" type="body"/>
          </p:nvPr>
        </p:nvSpPr>
        <p:spPr>
          <a:xfrm>
            <a:off x="310376" y="1825625"/>
            <a:ext cx="11462524"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PT Serif"/>
                <a:ea typeface="PT Serif"/>
                <a:cs typeface="PT Serif"/>
                <a:sym typeface="PT Serif"/>
              </a:defRPr>
            </a:lvl1pPr>
            <a:lvl2pPr indent="-342900" lvl="1" marL="9144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PT Serif"/>
                <a:ea typeface="PT Serif"/>
                <a:cs typeface="PT Serif"/>
                <a:sym typeface="PT Serif"/>
              </a:defRPr>
            </a:lvl2pPr>
            <a:lvl3pPr indent="-330200" lvl="2" marL="1371600"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PT Serif"/>
                <a:ea typeface="PT Serif"/>
                <a:cs typeface="PT Serif"/>
                <a:sym typeface="PT Serif"/>
              </a:defRPr>
            </a:lvl3pPr>
            <a:lvl4pPr indent="-317500" lvl="3" marL="18288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PT Serif"/>
                <a:ea typeface="PT Serif"/>
                <a:cs typeface="PT Serif"/>
                <a:sym typeface="PT Serif"/>
              </a:defRPr>
            </a:lvl4pPr>
            <a:lvl5pPr indent="-317500" lvl="4" marL="22860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PT Serif"/>
                <a:ea typeface="PT Serif"/>
                <a:cs typeface="PT Serif"/>
                <a:sym typeface="PT Serif"/>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A8A8A"/>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A8A8A"/>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app.zenhub.com/workspaces/myhealth-moteam-6261985a7d74510015ecc547/issues/department-of-veterans-affairs/va.gov-team/41599"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app.zenhub.com/workspaces/myhealth-moteam-6261985a7d74510015ecc547/issues/department-of-veterans-affairs/va.gov-team/41601" TargetMode="External"/><Relationship Id="rId4" Type="http://schemas.openxmlformats.org/officeDocument/2006/relationships/hyperlink" Target="https://app.zenhub.com/workspaces/myhealth-moteam-6261985a7d74510015ecc547/issues/department-of-veterans-affairs/va.gov-team/41543" TargetMode="External"/><Relationship Id="rId5" Type="http://schemas.openxmlformats.org/officeDocument/2006/relationships/hyperlink" Target="https://github.com/department-of-veterans-affairs/va.gov-team/blob/master/products/health-care/health-apartment/Health%20Hub/Research/Research%20%232/Research%20Plan%202.m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app.zenhub.com/workspaces/myhealth-moteam-6261985a7d74510015ecc547/issues/department-of-veterans-affairs/va.gov-team/41545" TargetMode="Externa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0" Type="http://schemas.openxmlformats.org/officeDocument/2006/relationships/hyperlink" Target="https://ows.io/tj/6o6v15u1" TargetMode="External"/><Relationship Id="rId22"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21" Type="http://schemas.openxmlformats.org/officeDocument/2006/relationships/hyperlink" Target="https://app.zenhub.com/workspaces/myhealth-moteam-6261985a7d74510015ecc547/issues/department-of-veterans-affairs/va.gov-team/41599" TargetMode="External"/><Relationship Id="rId24" Type="http://schemas.openxmlformats.org/officeDocument/2006/relationships/hyperlink" Target="https://github.com/department-of-veterans-affairs/va.gov-team/blob/master/products/health-care/health-apartment/Health%20Hub/Design/Design%20Review%20Content%20and%20Notes/VA%20Health%20Benefits%20Experience%20Journey%20Map%20v2%205.29.22.pdf" TargetMode="External"/><Relationship Id="rId23" Type="http://schemas.openxmlformats.org/officeDocument/2006/relationships/hyperlink" Target="https://app.zenhub.com/workspaces/myhealth-moteam-6261985a7d74510015ecc547/issues/department-of-veterans-affairs/va.gov-team/41545"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app.zenhub.com/workspaces/myhealth-moteam-6261985a7d74510015ecc547/issues/department-of-veterans-affairs/va.gov-team/41538" TargetMode="External"/><Relationship Id="rId4" Type="http://schemas.openxmlformats.org/officeDocument/2006/relationships/hyperlink" Target="https://github.com/department-of-veterans-affairs/va.gov-team/blob/master/products/health-care/health-apartment/Health%20Hub/Research/IA%20Tree%20Test%201/HH%20-%20Trees%20base%20H0%20H1%205.29.22.xlsx" TargetMode="External"/><Relationship Id="rId9" Type="http://schemas.openxmlformats.org/officeDocument/2006/relationships/hyperlink" Target="https://dj540s05.optimalworkshop.com/treejack/f5mzmh07" TargetMode="External"/><Relationship Id="rId26" Type="http://schemas.openxmlformats.org/officeDocument/2006/relationships/hyperlink" Target="https://app.zenhub.com/workspaces/myhealth-moteam-6261985a7d74510015ecc547/issues/department-of-veterans-affairs/va.gov-team/41543" TargetMode="External"/><Relationship Id="rId25" Type="http://schemas.openxmlformats.org/officeDocument/2006/relationships/hyperlink" Target="https://app.zenhub.com/workspaces/myhealth-moteam-6261985a7d74510015ecc547/issues/department-of-veterans-affairs/va.gov-team/41601" TargetMode="External"/><Relationship Id="rId28" Type="http://schemas.openxmlformats.org/officeDocument/2006/relationships/hyperlink" Target="https://app.zenhub.com/workspaces/myhealth-moteam-6261985a7d74510015ecc547/issues/department-of-veterans-affairs/va.gov-team/41949" TargetMode="External"/><Relationship Id="rId27" Type="http://schemas.openxmlformats.org/officeDocument/2006/relationships/hyperlink" Target="https://github.com/department-of-veterans-affairs/va.gov-team/blob/master/products/health-care/health-apartment/Health%20Hub/Research/Research%20%232/Research%20Plan%202.md" TargetMode="External"/><Relationship Id="rId5" Type="http://schemas.openxmlformats.org/officeDocument/2006/relationships/hyperlink" Target="https://app.zenhub.com/workspaces/myhealth-moteam-6261985a7d74510015ecc547/issues/department-of-veterans-affairs/va.gov-team/41540" TargetMode="External"/><Relationship Id="rId6" Type="http://schemas.openxmlformats.org/officeDocument/2006/relationships/hyperlink" Target="https://dj540s05.optimalworkshop.com/treejack/3l312tkk" TargetMode="External"/><Relationship Id="rId29" Type="http://schemas.openxmlformats.org/officeDocument/2006/relationships/hyperlink" Target="https://github.com/department-of-veterans-affairs/va.gov-team/blob/master/products/health-care/health-apartment/Health%20Hub/Research/IA%20Tree%20Test%201/Tasks%20and%20path%20for%20IA%20Treejack%20test%205.29.2022.pdf" TargetMode="External"/><Relationship Id="rId7" Type="http://schemas.openxmlformats.org/officeDocument/2006/relationships/hyperlink" Target="https://dj540s05.optimalworkshop.com/treejack/tsimbd6q" TargetMode="External"/><Relationship Id="rId8" Type="http://schemas.openxmlformats.org/officeDocument/2006/relationships/hyperlink" Target="https://dj540s05.optimalworkshop.com/treejack/3tcd71tc" TargetMode="External"/><Relationship Id="rId31" Type="http://schemas.openxmlformats.org/officeDocument/2006/relationships/hyperlink" Target="https://app.zenhub.com/workspaces/myhealth-moteam-6261985a7d74510015ecc547/issues/department-of-veterans-affairs/va.gov-team/41948" TargetMode="External"/><Relationship Id="rId30"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11" Type="http://schemas.openxmlformats.org/officeDocument/2006/relationships/hyperlink" Target="https://dj540s05.optimalworkshop.com/treejack/3tcd71tc-0" TargetMode="External"/><Relationship Id="rId10" Type="http://schemas.openxmlformats.org/officeDocument/2006/relationships/hyperlink" Target="https://dj540s05.optimalworkshop.com/treejack/tsimbd6q-0" TargetMode="External"/><Relationship Id="rId32" Type="http://schemas.openxmlformats.org/officeDocument/2006/relationships/hyperlink" Target="https://dsva.slack.com/archives/C02E2PC3XLJ/p1653576579495879" TargetMode="External"/><Relationship Id="rId13"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12" Type="http://schemas.openxmlformats.org/officeDocument/2006/relationships/hyperlink" Target="https://app.zenhub.com/workspaces/myhealth-moteam-6261985a7d74510015ecc547/issues/department-of-veterans-affairs/va.gov-team/41542" TargetMode="External"/><Relationship Id="rId15" Type="http://schemas.openxmlformats.org/officeDocument/2006/relationships/hyperlink" Target="https://github.com/department-of-veterans-affairs/va.gov-team/blob/master/products/health-care/health-apartment/Health%20Hub/Research/IA%20Tree%20Test%201/Research%20recruitment%20Cohort%20A%20to%20U%205.20.22.pdf" TargetMode="External"/><Relationship Id="rId14" Type="http://schemas.openxmlformats.org/officeDocument/2006/relationships/hyperlink" Target="https://app.zenhub.com/workspaces/myhealth-moteam-6261985a7d74510015ecc547/issues/department-of-veterans-affairs/va.gov-team/41539" TargetMode="External"/><Relationship Id="rId17" Type="http://schemas.openxmlformats.org/officeDocument/2006/relationships/hyperlink" Target="https://app.zenhub.com/workspaces/myhealth-moteam-6261985a7d74510015ecc547/issues/department-of-veterans-affairs/va.gov-team/41600" TargetMode="External"/><Relationship Id="rId16"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19" Type="http://schemas.openxmlformats.org/officeDocument/2006/relationships/hyperlink" Target="https://dj540s05.optimalworkshop.com/treejack/3tcd71tc-1" TargetMode="External"/><Relationship Id="rId18" Type="http://schemas.openxmlformats.org/officeDocument/2006/relationships/hyperlink" Target="https://dj540s05.optimalworkshop.com/treejack/tsimbd6q-0" TargetMode="External"/></Relationships>
</file>

<file path=ppt/slides/_rels/slide19.xml.rels><?xml version="1.0" encoding="UTF-8" standalone="yes"?><Relationships xmlns="http://schemas.openxmlformats.org/package/2006/relationships"><Relationship Id="rId20" Type="http://schemas.openxmlformats.org/officeDocument/2006/relationships/hyperlink" Target="https://app.zenhub.com/workspaces/1095b-tax-form-61e19735167b2500170b2146/issues/department-of-veterans-affairs/va.gov-team/36175" TargetMode="External"/><Relationship Id="rId22" Type="http://schemas.openxmlformats.org/officeDocument/2006/relationships/hyperlink" Target="https://app.zenhub.com/workspaces/1095b-tax-form-61e19735167b2500170b2146/issues/department-of-veterans-affairs/va.gov-team/38387" TargetMode="External"/><Relationship Id="rId21" Type="http://schemas.openxmlformats.org/officeDocument/2006/relationships/hyperlink" Target="https://app.zenhub.com/workspaces/1095b-tax-form-61e19735167b2500170b2146/issues/department-of-veterans-affairs/va.gov-team/38387" TargetMode="External"/><Relationship Id="rId23" Type="http://schemas.openxmlformats.org/officeDocument/2006/relationships/hyperlink" Target="https://app.zenhub.com/workspaces/1095b-tax-form-61e19735167b2500170b2146/issues/department-of-veterans-affairs/va.gov-team/41559"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pp.zenhub.com/workspaces/1095b-tax-form-61e19735167b2500170b2146/issues/department-of-veterans-affairs/va.gov-team/40454" TargetMode="External"/><Relationship Id="rId4" Type="http://schemas.openxmlformats.org/officeDocument/2006/relationships/hyperlink" Target="https://github.com/department-of-veterans-affairs/va.gov-team/blob/master/products/health-care/1095b-tax-form/product/1095-B%20Updates%205.31.2022.pptx" TargetMode="External"/><Relationship Id="rId9" Type="http://schemas.openxmlformats.org/officeDocument/2006/relationships/hyperlink" Target="https://github.com/department-of-veterans-affairs/va.gov-team/blob/master/products/health-care/1095b-tax-form/product/1095-B%20Updates%205.31.2022.pptx" TargetMode="External"/><Relationship Id="rId5" Type="http://schemas.openxmlformats.org/officeDocument/2006/relationships/hyperlink" Target="https://github.com/department-of-veterans-affairs/va.gov-team/blob/master/products/health-care/1095b-tax-form/product/1095-B%20Updates%205.31.2022.pptx" TargetMode="External"/><Relationship Id="rId6" Type="http://schemas.openxmlformats.org/officeDocument/2006/relationships/hyperlink" Target="https://github.com/department-of-veterans-affairs/va.gov-team/blob/master/products/health-care/1095b-tax-form/product/1095-B%20Updates%205.31.2022.pptx" TargetMode="External"/><Relationship Id="rId7" Type="http://schemas.openxmlformats.org/officeDocument/2006/relationships/hyperlink" Target="https://app.zenhub.com/workspaces/1095b-tax-form-61e19735167b2500170b2146/issues/department-of-veterans-affairs/va.gov-team/39723" TargetMode="External"/><Relationship Id="rId8" Type="http://schemas.openxmlformats.org/officeDocument/2006/relationships/hyperlink" Target="https://vajira.max.gov/servicedesk/customer/portal/12/CMDMRP-2269" TargetMode="External"/><Relationship Id="rId11" Type="http://schemas.openxmlformats.org/officeDocument/2006/relationships/hyperlink" Target="https://github.com/department-of-veterans-affairs/va.gov-team/blob/master/products/health-care/1095b-tax-form/product/1095-B%20Updates%205.31.2022.pptx" TargetMode="External"/><Relationship Id="rId10" Type="http://schemas.openxmlformats.org/officeDocument/2006/relationships/hyperlink" Target="https://github.com/department-of-veterans-affairs/va.gov-team/blob/master/products/health-care/1095b-tax-form/product/1095-B%20Updates%205.31.2022.pptx" TargetMode="External"/><Relationship Id="rId13" Type="http://schemas.openxmlformats.org/officeDocument/2006/relationships/hyperlink" Target="https://yourit.va.gov/va?id=ticket&amp;table=sc_req_item&amp;sys_id=dc56193d1ba2851035608515624bcb2e" TargetMode="External"/><Relationship Id="rId12" Type="http://schemas.openxmlformats.org/officeDocument/2006/relationships/hyperlink" Target="https://app.zenhub.com/workspaces/1095b-tax-form-61e19735167b2500170b2146/issues/department-of-veterans-affairs/va.gov-team/39722" TargetMode="External"/><Relationship Id="rId15" Type="http://schemas.openxmlformats.org/officeDocument/2006/relationships/hyperlink" Target="https://github.com/department-of-veterans-affairs/va.gov-team/blob/master/products/health-care/1095b-tax-form/product/1095-B%20Updates%205.31.2022.pptx" TargetMode="External"/><Relationship Id="rId14" Type="http://schemas.openxmlformats.org/officeDocument/2006/relationships/hyperlink" Target="https://github.com/department-of-veterans-affairs/va.gov-team/blob/master/products/health-care/1095b-tax-form/product/1095-B%20Updates%205.31.2022.pptx" TargetMode="External"/><Relationship Id="rId17" Type="http://schemas.openxmlformats.org/officeDocument/2006/relationships/hyperlink" Target="https://app.zenhub.com/workspaces/1095b-tax-form-61e19735167b2500170b2146/issues/department-of-veterans-affairs/va.gov-team/38351" TargetMode="External"/><Relationship Id="rId16" Type="http://schemas.openxmlformats.org/officeDocument/2006/relationships/hyperlink" Target="https://github.com/department-of-veterans-affairs/va.gov-team/blob/master/products/health-care/1095b-tax-form/product/1095-B%20Updates%205.31.2022.pptx" TargetMode="External"/><Relationship Id="rId19" Type="http://schemas.openxmlformats.org/officeDocument/2006/relationships/hyperlink" Target="https://app.zenhub.com/workspaces/1095b-tax-form-61e19735167b2500170b2146/issues/department-of-veterans-affairs/va.gov-team/36175" TargetMode="External"/><Relationship Id="rId18" Type="http://schemas.openxmlformats.org/officeDocument/2006/relationships/hyperlink" Target="https://app.zenhub.com/workspaces/1095b-tax-form-61e19735167b2500170b2146/issues/department-of-veterans-affairs/va.gov-team/3835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33.png"/><Relationship Id="rId9" Type="http://schemas.openxmlformats.org/officeDocument/2006/relationships/image" Target="../media/image17.jpg"/><Relationship Id="rId5" Type="http://schemas.openxmlformats.org/officeDocument/2006/relationships/image" Target="../media/image9.jpg"/><Relationship Id="rId6" Type="http://schemas.openxmlformats.org/officeDocument/2006/relationships/image" Target="../media/image11.jpg"/><Relationship Id="rId7" Type="http://schemas.openxmlformats.org/officeDocument/2006/relationships/image" Target="../media/image25.jpg"/><Relationship Id="rId8" Type="http://schemas.openxmlformats.org/officeDocument/2006/relationships/image" Target="../media/image8.jpg"/><Relationship Id="rId11" Type="http://schemas.openxmlformats.org/officeDocument/2006/relationships/image" Target="../media/image15.jpg"/><Relationship Id="rId10" Type="http://schemas.openxmlformats.org/officeDocument/2006/relationships/image" Target="../media/image16.jpg"/><Relationship Id="rId13" Type="http://schemas.openxmlformats.org/officeDocument/2006/relationships/image" Target="../media/image37.png"/><Relationship Id="rId12" Type="http://schemas.openxmlformats.org/officeDocument/2006/relationships/image" Target="../media/image34.jpg"/><Relationship Id="rId15" Type="http://schemas.openxmlformats.org/officeDocument/2006/relationships/image" Target="../media/image32.jpg"/><Relationship Id="rId14"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app.zenhub.com/workspaces/myhealth-moteam-6261985a7d74510015ecc547/issues/department-of-veterans-affairs/va.gov-team/41538" TargetMode="External"/><Relationship Id="rId4" Type="http://schemas.openxmlformats.org/officeDocument/2006/relationships/hyperlink" Target="https://app.zenhub.com/workspaces/myhealth-moteam-6261985a7d74510015ecc547/issues/department-of-veterans-affairs/va.gov-team/41949" TargetMode="External"/><Relationship Id="rId9"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5" Type="http://schemas.openxmlformats.org/officeDocument/2006/relationships/hyperlink" Target="https://app.zenhub.com/workspaces/myhealth-moteam-6261985a7d74510015ecc547/issues/department-of-veterans-affairs/va.gov-team/41540" TargetMode="External"/><Relationship Id="rId6" Type="http://schemas.openxmlformats.org/officeDocument/2006/relationships/hyperlink" Target="https://app.zenhub.com/workspaces/myhealth-moteam-6261985a7d74510015ecc547/issues/department-of-veterans-affairs/va.gov-team/41542" TargetMode="External"/><Relationship Id="rId7" Type="http://schemas.openxmlformats.org/officeDocument/2006/relationships/hyperlink" Target="https://app.zenhub.com/workspaces/myhealth-moteam-6261985a7d74510015ecc547/issues/department-of-veterans-affairs/va.gov-team/41539" TargetMode="External"/><Relationship Id="rId8" Type="http://schemas.openxmlformats.org/officeDocument/2006/relationships/hyperlink" Target="https://app.zenhub.com/workspaces/myhealth-moteam-6261985a7d74510015ecc547/issues/department-of-veterans-affairs/va.gov-team/41600" TargetMode="External"/><Relationship Id="rId11" Type="http://schemas.openxmlformats.org/officeDocument/2006/relationships/image" Target="../media/image29.png"/><Relationship Id="rId10" Type="http://schemas.openxmlformats.org/officeDocument/2006/relationships/hyperlink" Target="https://github.com/department-of-veterans-affairs/va.gov-team/blob/master/products/health-care/health-apartment/Health%20Hub/Research/IA%20Tree%20Test%201/HH%20-%20Trees%20base%20H0%20H1%205.29.22.xlsx"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
          <p:cNvSpPr txBox="1"/>
          <p:nvPr>
            <p:ph type="ctrTitle"/>
          </p:nvPr>
        </p:nvSpPr>
        <p:spPr>
          <a:xfrm>
            <a:off x="303123" y="2358316"/>
            <a:ext cx="7261656" cy="163257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600"/>
              <a:buFont typeface="PT Serif"/>
              <a:buNone/>
            </a:pPr>
            <a:r>
              <a:rPr lang="en-US"/>
              <a:t>Sprint 3 Demo</a:t>
            </a:r>
            <a:endParaRPr/>
          </a:p>
        </p:txBody>
      </p:sp>
      <p:sp>
        <p:nvSpPr>
          <p:cNvPr id="180" name="Google Shape;180;p1"/>
          <p:cNvSpPr txBox="1"/>
          <p:nvPr>
            <p:ph idx="1" type="subTitle"/>
          </p:nvPr>
        </p:nvSpPr>
        <p:spPr>
          <a:xfrm>
            <a:off x="341868" y="3625768"/>
            <a:ext cx="4852432" cy="3651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lt1"/>
              </a:buClr>
              <a:buSzPts val="2000"/>
              <a:buNone/>
            </a:pPr>
            <a:r>
              <a:rPr lang="en-US"/>
              <a:t>Tuesday, May 31st,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
          <p:cNvSpPr txBox="1"/>
          <p:nvPr/>
        </p:nvSpPr>
        <p:spPr>
          <a:xfrm>
            <a:off x="410079" y="750806"/>
            <a:ext cx="7951867" cy="48243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We identified the data that would validate our hypotheses</a:t>
            </a:r>
            <a:endParaRPr b="0" i="0" sz="1400" u="none" cap="none" strike="noStrike">
              <a:solidFill>
                <a:schemeClr val="dk1"/>
              </a:solidFill>
              <a:latin typeface="Arial"/>
              <a:ea typeface="Arial"/>
              <a:cs typeface="Arial"/>
              <a:sym typeface="Arial"/>
            </a:endParaRPr>
          </a:p>
        </p:txBody>
      </p:sp>
      <p:sp>
        <p:nvSpPr>
          <p:cNvPr id="497" name="Google Shape;497;p7"/>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498" name="Google Shape;498;p7"/>
          <p:cNvSpPr txBox="1"/>
          <p:nvPr/>
        </p:nvSpPr>
        <p:spPr>
          <a:xfrm>
            <a:off x="10611853" y="6408650"/>
            <a:ext cx="1028972"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Health Hub</a:t>
            </a:r>
            <a:endParaRPr b="0" i="0" sz="1800" u="none" cap="none" strike="noStrike">
              <a:solidFill>
                <a:schemeClr val="dk1"/>
              </a:solidFill>
              <a:latin typeface="Calibri"/>
              <a:ea typeface="Calibri"/>
              <a:cs typeface="Calibri"/>
              <a:sym typeface="Calibri"/>
            </a:endParaRPr>
          </a:p>
        </p:txBody>
      </p:sp>
      <p:sp>
        <p:nvSpPr>
          <p:cNvPr id="499" name="Google Shape;499;p7"/>
          <p:cNvSpPr txBox="1"/>
          <p:nvPr/>
        </p:nvSpPr>
        <p:spPr>
          <a:xfrm>
            <a:off x="420624" y="1773936"/>
            <a:ext cx="4470300" cy="215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3"/>
              </a:rPr>
              <a:t>User Story</a:t>
            </a:r>
            <a:r>
              <a:rPr b="0" i="0" lang="en-US" sz="1400" u="none" cap="none" strike="noStrike">
                <a:solidFill>
                  <a:schemeClr val="dk1"/>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Identify criteria for hypothesis validation</a:t>
            </a:r>
            <a:endParaRPr b="0" i="0" sz="1400" u="none" cap="none" strike="noStrike">
              <a:solidFill>
                <a:srgbClr val="8F8F8F"/>
              </a:solidFill>
              <a:latin typeface="PT Serif"/>
              <a:ea typeface="PT Serif"/>
              <a:cs typeface="PT Serif"/>
              <a:sym typeface="PT Serif"/>
            </a:endParaRPr>
          </a:p>
        </p:txBody>
      </p:sp>
      <p:sp>
        <p:nvSpPr>
          <p:cNvPr id="500" name="Google Shape;500;p7"/>
          <p:cNvSpPr txBox="1"/>
          <p:nvPr/>
        </p:nvSpPr>
        <p:spPr>
          <a:xfrm>
            <a:off x="9131193" y="6122168"/>
            <a:ext cx="274320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Source Sans Pro"/>
                <a:ea typeface="Source Sans Pro"/>
                <a:cs typeface="Source Sans Pro"/>
                <a:sym typeface="Source Sans Pro"/>
              </a:rPr>
              <a:t>Validation criteria</a:t>
            </a:r>
            <a:endParaRPr b="0" i="0" sz="1200" u="none" cap="none" strike="noStrike">
              <a:solidFill>
                <a:srgbClr val="000000"/>
              </a:solidFill>
              <a:latin typeface="Source Sans Pro"/>
              <a:ea typeface="Source Sans Pro"/>
              <a:cs typeface="Source Sans Pro"/>
              <a:sym typeface="Source Sans Pro"/>
            </a:endParaRPr>
          </a:p>
        </p:txBody>
      </p:sp>
      <p:grpSp>
        <p:nvGrpSpPr>
          <p:cNvPr id="501" name="Google Shape;501;p7"/>
          <p:cNvGrpSpPr/>
          <p:nvPr/>
        </p:nvGrpSpPr>
        <p:grpSpPr>
          <a:xfrm>
            <a:off x="410431" y="309109"/>
            <a:ext cx="966093" cy="369094"/>
            <a:chOff x="410431" y="309109"/>
            <a:chExt cx="966093" cy="369094"/>
          </a:xfrm>
        </p:grpSpPr>
        <p:sp>
          <p:nvSpPr>
            <p:cNvPr id="502" name="Google Shape;502;p7"/>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chemeClr val="lt1"/>
                  </a:solidFill>
                  <a:latin typeface="Arial"/>
                  <a:ea typeface="Arial"/>
                  <a:cs typeface="Arial"/>
                  <a:sym typeface="Arial"/>
                </a:rPr>
                <a:t>B</a:t>
              </a:r>
              <a:endParaRPr b="0" i="0" sz="1200" u="none" cap="none" strike="noStrike">
                <a:solidFill>
                  <a:schemeClr val="lt1"/>
                </a:solidFill>
                <a:latin typeface="Arial"/>
                <a:ea typeface="Arial"/>
                <a:cs typeface="Arial"/>
                <a:sym typeface="Arial"/>
              </a:endParaRPr>
            </a:p>
          </p:txBody>
        </p:sp>
        <p:sp>
          <p:nvSpPr>
            <p:cNvPr id="503" name="Google Shape;503;p7"/>
            <p:cNvSpPr txBox="1"/>
            <p:nvPr/>
          </p:nvSpPr>
          <p:spPr>
            <a:xfrm>
              <a:off x="736498" y="309109"/>
              <a:ext cx="640026"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4" name="Google Shape;504;p7"/>
          <p:cNvSpPr txBox="1"/>
          <p:nvPr/>
        </p:nvSpPr>
        <p:spPr>
          <a:xfrm>
            <a:off x="411480" y="2523744"/>
            <a:ext cx="95670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T Serif"/>
                <a:ea typeface="PT Serif"/>
                <a:cs typeface="PT Serif"/>
                <a:sym typeface="PT Serif"/>
              </a:rPr>
              <a:t>Overall Success</a:t>
            </a:r>
            <a:r>
              <a:rPr b="0" i="0" lang="en-US" sz="1400" u="none" cap="none" strike="noStrike">
                <a:solidFill>
                  <a:srgbClr val="000000"/>
                </a:solidFill>
                <a:latin typeface="PT Serif"/>
                <a:ea typeface="PT Serif"/>
                <a:cs typeface="PT Serif"/>
                <a:sym typeface="PT Serif"/>
              </a:rPr>
              <a:t>: The Success score refers to the percentage of participants who selected a correct answer, regardless of whether or not they had to jump around the tree a few times before doing so.</a:t>
            </a:r>
            <a:endParaRPr b="0" i="0" sz="1400" u="none" cap="none" strike="noStrike">
              <a:solidFill>
                <a:srgbClr val="000000"/>
              </a:solidFill>
              <a:latin typeface="PT Serif"/>
              <a:ea typeface="PT Serif"/>
              <a:cs typeface="PT Serif"/>
              <a:sym typeface="PT Serif"/>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erif"/>
              <a:ea typeface="PT Serif"/>
              <a:cs typeface="PT Serif"/>
              <a:sym typeface="PT Serif"/>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T Serif"/>
                <a:ea typeface="PT Serif"/>
                <a:cs typeface="PT Serif"/>
                <a:sym typeface="PT Serif"/>
              </a:rPr>
              <a:t>Overall Directness</a:t>
            </a:r>
            <a:r>
              <a:rPr b="0" i="0" lang="en-US" sz="1400" u="none" cap="none" strike="noStrike">
                <a:solidFill>
                  <a:srgbClr val="000000"/>
                </a:solidFill>
                <a:latin typeface="PT Serif"/>
                <a:ea typeface="PT Serif"/>
                <a:cs typeface="PT Serif"/>
                <a:sym typeface="PT Serif"/>
              </a:rPr>
              <a:t>: The Directness score is the percentage of participants who did not backtrack at all when selecting an answer, whether their answer was correct or incorrect. It attempts to measure how </a:t>
            </a:r>
            <a:r>
              <a:rPr b="0" i="1" lang="en-US" sz="1400" u="none" cap="none" strike="noStrike">
                <a:solidFill>
                  <a:srgbClr val="000000"/>
                </a:solidFill>
                <a:latin typeface="PT Serif"/>
                <a:ea typeface="PT Serif"/>
                <a:cs typeface="PT Serif"/>
                <a:sym typeface="PT Serif"/>
              </a:rPr>
              <a:t>certain</a:t>
            </a:r>
            <a:r>
              <a:rPr b="0" i="0" lang="en-US" sz="1400" u="none" cap="none" strike="noStrike">
                <a:solidFill>
                  <a:srgbClr val="000000"/>
                </a:solidFill>
                <a:latin typeface="PT Serif"/>
                <a:ea typeface="PT Serif"/>
                <a:cs typeface="PT Serif"/>
                <a:sym typeface="PT Serif"/>
              </a:rPr>
              <a:t> participants were in selecting their answer, though it's important to not assume too much about what the participants were thinking.</a:t>
            </a:r>
            <a:endParaRPr b="0" i="0" sz="1400" u="none" cap="none" strike="noStrike">
              <a:solidFill>
                <a:srgbClr val="000000"/>
              </a:solidFill>
              <a:latin typeface="PT Serif"/>
              <a:ea typeface="PT Serif"/>
              <a:cs typeface="PT Serif"/>
              <a:sym typeface="PT Serif"/>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erif"/>
              <a:ea typeface="PT Serif"/>
              <a:cs typeface="PT Serif"/>
              <a:sym typeface="PT Serif"/>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T Serif"/>
                <a:ea typeface="PT Serif"/>
                <a:cs typeface="PT Serif"/>
                <a:sym typeface="PT Serif"/>
              </a:rPr>
              <a:t>Time Taken</a:t>
            </a:r>
            <a:r>
              <a:rPr b="0" i="0" lang="en-US" sz="1400" u="none" cap="none" strike="noStrike">
                <a:solidFill>
                  <a:srgbClr val="000000"/>
                </a:solidFill>
                <a:latin typeface="PT Serif"/>
                <a:ea typeface="PT Serif"/>
                <a:cs typeface="PT Serif"/>
                <a:sym typeface="PT Serif"/>
              </a:rPr>
              <a:t>: The time taken score is a box plot of the recorded task completion times. Participants who took longer than 100 seconds to complete a task are excluded.</a:t>
            </a:r>
            <a:endParaRPr b="0" i="0" sz="1400" u="none" cap="none" strike="noStrike">
              <a:solidFill>
                <a:srgbClr val="000000"/>
              </a:solidFill>
              <a:latin typeface="PT Serif"/>
              <a:ea typeface="PT Serif"/>
              <a:cs typeface="PT Serif"/>
              <a:sym typeface="PT Serif"/>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T Serif"/>
              <a:ea typeface="PT Serif"/>
              <a:cs typeface="PT Serif"/>
              <a:sym typeface="PT Serif"/>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T Serif"/>
                <a:ea typeface="PT Serif"/>
                <a:cs typeface="PT Serif"/>
                <a:sym typeface="PT Serif"/>
              </a:rPr>
              <a:t>Optimal Workshop</a:t>
            </a:r>
            <a:r>
              <a:rPr b="0" i="0" lang="en-US" sz="1400" u="none" cap="none" strike="noStrike">
                <a:solidFill>
                  <a:srgbClr val="000000"/>
                </a:solidFill>
                <a:latin typeface="PT Serif"/>
                <a:ea typeface="PT Serif"/>
                <a:cs typeface="PT Serif"/>
                <a:sym typeface="PT Serif"/>
              </a:rPr>
              <a:t> also provides a weighted average of the squares (^2) of success and directness that favors success over directness. This is a number that we will record, but it's usefulness to our study is not determined yet.</a:t>
            </a:r>
            <a:endParaRPr b="0" i="0" sz="1400" u="none" cap="none" strike="noStrike">
              <a:solidFill>
                <a:srgbClr val="000000"/>
              </a:solidFill>
              <a:latin typeface="PT Serif"/>
              <a:ea typeface="PT Serif"/>
              <a:cs typeface="PT Serif"/>
              <a:sym typeface="PT Serif"/>
            </a:endParaRPr>
          </a:p>
          <a:p>
            <a:pPr indent="-93978" lvl="0" marL="18288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rgbClr val="000000"/>
              </a:solidFill>
              <a:latin typeface="PT Serif"/>
              <a:ea typeface="PT Serif"/>
              <a:cs typeface="PT Serif"/>
              <a:sym typeface="PT Serif"/>
            </a:endParaRPr>
          </a:p>
        </p:txBody>
      </p:sp>
      <p:sp>
        <p:nvSpPr>
          <p:cNvPr id="505" name="Google Shape;505;p7"/>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0"/>
          <p:cNvSpPr txBox="1"/>
          <p:nvPr/>
        </p:nvSpPr>
        <p:spPr>
          <a:xfrm>
            <a:off x="410075" y="750800"/>
            <a:ext cx="9289800" cy="482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We thought about the questions the treejack test wouldn't answer</a:t>
            </a:r>
            <a:endParaRPr b="0" i="0" sz="1400" u="none" cap="none" strike="noStrike">
              <a:solidFill>
                <a:schemeClr val="dk1"/>
              </a:solidFill>
              <a:latin typeface="Arial"/>
              <a:ea typeface="Arial"/>
              <a:cs typeface="Arial"/>
              <a:sym typeface="Arial"/>
            </a:endParaRPr>
          </a:p>
        </p:txBody>
      </p:sp>
      <p:sp>
        <p:nvSpPr>
          <p:cNvPr id="511" name="Google Shape;511;p10"/>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512" name="Google Shape;512;p10"/>
          <p:cNvSpPr txBox="1"/>
          <p:nvPr/>
        </p:nvSpPr>
        <p:spPr>
          <a:xfrm>
            <a:off x="10611853" y="6408650"/>
            <a:ext cx="1028972"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Health Hub</a:t>
            </a:r>
            <a:endParaRPr b="0" i="0" sz="1800" u="none" cap="none" strike="noStrike">
              <a:solidFill>
                <a:schemeClr val="dk1"/>
              </a:solidFill>
              <a:latin typeface="Calibri"/>
              <a:ea typeface="Calibri"/>
              <a:cs typeface="Calibri"/>
              <a:sym typeface="Calibri"/>
            </a:endParaRPr>
          </a:p>
        </p:txBody>
      </p:sp>
      <p:sp>
        <p:nvSpPr>
          <p:cNvPr id="513" name="Google Shape;513;p10"/>
          <p:cNvSpPr txBox="1"/>
          <p:nvPr/>
        </p:nvSpPr>
        <p:spPr>
          <a:xfrm>
            <a:off x="420624" y="1773936"/>
            <a:ext cx="5565000" cy="958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3"/>
              </a:rPr>
              <a:t>User Story</a:t>
            </a:r>
            <a:r>
              <a:rPr b="0" i="0" lang="en-US" sz="1400" u="none" cap="none" strike="noStrike">
                <a:solidFill>
                  <a:schemeClr val="dk1"/>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Define next research phase w/ Veterans</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4"/>
              </a:rPr>
              <a:t>User Story</a:t>
            </a:r>
            <a:r>
              <a:rPr b="0" i="0" lang="en-US" sz="1400" u="none" cap="none" strike="noStrike">
                <a:solidFill>
                  <a:schemeClr val="dk1"/>
                </a:solidFill>
                <a:latin typeface="PT Serif"/>
                <a:ea typeface="PT Serif"/>
                <a:cs typeface="PT Serif"/>
                <a:sym typeface="PT Serif"/>
              </a:rPr>
              <a:t>:</a:t>
            </a:r>
            <a:r>
              <a:rPr b="0" i="0" lang="en-US" sz="1400" u="none" cap="none" strike="noStrike">
                <a:solidFill>
                  <a:srgbClr val="8F8F8F"/>
                </a:solidFill>
                <a:latin typeface="PT Serif"/>
                <a:ea typeface="PT Serif"/>
                <a:cs typeface="PT Serif"/>
                <a:sym typeface="PT Serif"/>
              </a:rPr>
              <a:t> Draft research plan #2</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8F8F8F"/>
              </a:solidFill>
              <a:latin typeface="PT Serif"/>
              <a:ea typeface="PT Serif"/>
              <a:cs typeface="PT Serif"/>
              <a:sym typeface="PT Serif"/>
            </a:endParaRPr>
          </a:p>
        </p:txBody>
      </p:sp>
      <p:sp>
        <p:nvSpPr>
          <p:cNvPr id="514" name="Google Shape;514;p10"/>
          <p:cNvSpPr txBox="1"/>
          <p:nvPr/>
        </p:nvSpPr>
        <p:spPr>
          <a:xfrm>
            <a:off x="8109284" y="6122168"/>
            <a:ext cx="376511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sng" cap="none" strike="noStrike">
                <a:solidFill>
                  <a:schemeClr val="hlink"/>
                </a:solidFill>
                <a:latin typeface="Source Sans Pro"/>
                <a:ea typeface="Source Sans Pro"/>
                <a:cs typeface="Source Sans Pro"/>
                <a:sym typeface="Source Sans Pro"/>
                <a:hlinkClick r:id="rId5"/>
              </a:rPr>
              <a:t>Draft of Research Plan #2 </a:t>
            </a:r>
            <a:endParaRPr b="0" i="0" sz="1200" u="none" cap="none" strike="noStrike">
              <a:solidFill>
                <a:srgbClr val="000000"/>
              </a:solidFill>
              <a:latin typeface="Source Sans Pro"/>
              <a:ea typeface="Source Sans Pro"/>
              <a:cs typeface="Source Sans Pro"/>
              <a:sym typeface="Source Sans Pro"/>
            </a:endParaRPr>
          </a:p>
        </p:txBody>
      </p:sp>
      <p:grpSp>
        <p:nvGrpSpPr>
          <p:cNvPr id="515" name="Google Shape;515;p10"/>
          <p:cNvGrpSpPr/>
          <p:nvPr/>
        </p:nvGrpSpPr>
        <p:grpSpPr>
          <a:xfrm>
            <a:off x="410431" y="309109"/>
            <a:ext cx="966093" cy="369094"/>
            <a:chOff x="410431" y="309109"/>
            <a:chExt cx="966093" cy="369094"/>
          </a:xfrm>
        </p:grpSpPr>
        <p:sp>
          <p:nvSpPr>
            <p:cNvPr id="516" name="Google Shape;516;p10"/>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chemeClr val="lt1"/>
                  </a:solidFill>
                  <a:latin typeface="Arial"/>
                  <a:ea typeface="Arial"/>
                  <a:cs typeface="Arial"/>
                  <a:sym typeface="Arial"/>
                </a:rPr>
                <a:t>C</a:t>
              </a:r>
              <a:endParaRPr b="0" i="0" sz="1200" u="none" cap="none" strike="noStrike">
                <a:solidFill>
                  <a:schemeClr val="lt1"/>
                </a:solidFill>
                <a:latin typeface="Arial"/>
                <a:ea typeface="Arial"/>
                <a:cs typeface="Arial"/>
                <a:sym typeface="Arial"/>
              </a:endParaRPr>
            </a:p>
          </p:txBody>
        </p:sp>
        <p:sp>
          <p:nvSpPr>
            <p:cNvPr id="517" name="Google Shape;517;p10"/>
            <p:cNvSpPr txBox="1"/>
            <p:nvPr/>
          </p:nvSpPr>
          <p:spPr>
            <a:xfrm>
              <a:off x="736498" y="309109"/>
              <a:ext cx="640026"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8" name="Google Shape;518;p10"/>
          <p:cNvSpPr txBox="1"/>
          <p:nvPr/>
        </p:nvSpPr>
        <p:spPr>
          <a:xfrm>
            <a:off x="414763" y="2525902"/>
            <a:ext cx="5932800" cy="2631300"/>
          </a:xfrm>
          <a:prstGeom prst="rect">
            <a:avLst/>
          </a:prstGeom>
          <a:noFill/>
          <a:ln>
            <a:noFill/>
          </a:ln>
        </p:spPr>
        <p:txBody>
          <a:bodyPr anchorCtr="0" anchor="t" bIns="45700" lIns="91425" spcFirstLastPara="1" rIns="91425" wrap="square" tIns="45700">
            <a:spAutoFit/>
          </a:bodyPr>
          <a:lstStyle/>
          <a:p>
            <a:pPr indent="-182880" lvl="0" marL="182880" marR="0" rtl="0" algn="l">
              <a:lnSpc>
                <a:spcPct val="100000"/>
              </a:lnSpc>
              <a:spcBef>
                <a:spcPts val="0"/>
              </a:spcBef>
              <a:spcAft>
                <a:spcPts val="0"/>
              </a:spcAft>
              <a:buClr>
                <a:srgbClr val="000000"/>
              </a:buClr>
              <a:buSzPts val="1400"/>
              <a:buFont typeface="Noto Sans Symbols"/>
              <a:buChar char="▪"/>
            </a:pPr>
            <a:r>
              <a:rPr b="0" i="0" lang="en-US" sz="2000" u="none" cap="none" strike="noStrike">
                <a:solidFill>
                  <a:srgbClr val="000000"/>
                </a:solidFill>
                <a:latin typeface="PT Serif"/>
                <a:ea typeface="PT Serif"/>
                <a:cs typeface="PT Serif"/>
                <a:sym typeface="PT Serif"/>
              </a:rPr>
              <a:t>What are the most difficult aspects of learning about, applying for, getting started with, and managing health care benefits online? </a:t>
            </a:r>
            <a:endParaRPr b="0" i="0" sz="2000" u="none" cap="none" strike="noStrike">
              <a:solidFill>
                <a:srgbClr val="000000"/>
              </a:solidFill>
              <a:latin typeface="PT Serif"/>
              <a:ea typeface="PT Serif"/>
              <a:cs typeface="PT Serif"/>
              <a:sym typeface="PT Serif"/>
            </a:endParaRPr>
          </a:p>
          <a:p>
            <a:pPr indent="-93978" lvl="0" marL="182880" marR="0" rtl="0" algn="l">
              <a:lnSpc>
                <a:spcPct val="100000"/>
              </a:lnSpc>
              <a:spcBef>
                <a:spcPts val="0"/>
              </a:spcBef>
              <a:spcAft>
                <a:spcPts val="0"/>
              </a:spcAft>
              <a:buClr>
                <a:srgbClr val="000000"/>
              </a:buClr>
              <a:buSzPts val="1400"/>
              <a:buFont typeface="Noto Sans Symbols"/>
              <a:buNone/>
            </a:pPr>
            <a:r>
              <a:t/>
            </a:r>
            <a:endParaRPr b="0" i="0" sz="2000" u="none" cap="none" strike="noStrike">
              <a:solidFill>
                <a:srgbClr val="000000"/>
              </a:solidFill>
              <a:latin typeface="PT Serif"/>
              <a:ea typeface="PT Serif"/>
              <a:cs typeface="PT Serif"/>
              <a:sym typeface="PT Serif"/>
            </a:endParaRPr>
          </a:p>
          <a:p>
            <a:pPr indent="-182880" lvl="0" marL="182880" marR="0" rtl="0" algn="l">
              <a:lnSpc>
                <a:spcPct val="100000"/>
              </a:lnSpc>
              <a:spcBef>
                <a:spcPts val="0"/>
              </a:spcBef>
              <a:spcAft>
                <a:spcPts val="0"/>
              </a:spcAft>
              <a:buClr>
                <a:srgbClr val="000000"/>
              </a:buClr>
              <a:buSzPts val="1400"/>
              <a:buFont typeface="Noto Sans Symbols"/>
              <a:buChar char="▪"/>
            </a:pPr>
            <a:r>
              <a:rPr b="0" i="0" lang="en-US" sz="2000" u="none" cap="none" strike="noStrike">
                <a:solidFill>
                  <a:srgbClr val="000000"/>
                </a:solidFill>
                <a:latin typeface="PT Serif"/>
                <a:ea typeface="PT Serif"/>
                <a:cs typeface="PT Serif"/>
                <a:sym typeface="PT Serif"/>
              </a:rPr>
              <a:t>What information do Veterans need to repeatedly find or refer to when managing their care? </a:t>
            </a:r>
            <a:endParaRPr b="0" i="0" sz="2000" u="none" cap="none" strike="noStrike">
              <a:solidFill>
                <a:srgbClr val="000000"/>
              </a:solidFill>
              <a:latin typeface="PT Serif"/>
              <a:ea typeface="PT Serif"/>
              <a:cs typeface="PT Serif"/>
              <a:sym typeface="PT Serif"/>
            </a:endParaRPr>
          </a:p>
          <a:p>
            <a:pPr indent="-93978" lvl="0" marL="182880" marR="0" rtl="0" algn="l">
              <a:lnSpc>
                <a:spcPct val="100000"/>
              </a:lnSpc>
              <a:spcBef>
                <a:spcPts val="600"/>
              </a:spcBef>
              <a:spcAft>
                <a:spcPts val="0"/>
              </a:spcAft>
              <a:buClr>
                <a:srgbClr val="000000"/>
              </a:buClr>
              <a:buSzPts val="1400"/>
              <a:buFont typeface="Noto Sans Symbols"/>
              <a:buNone/>
            </a:pPr>
            <a:r>
              <a:t/>
            </a:r>
            <a:endParaRPr b="0" i="0" sz="2000" u="none" cap="none" strike="noStrike">
              <a:solidFill>
                <a:srgbClr val="000000"/>
              </a:solidFill>
              <a:latin typeface="PT Serif"/>
              <a:ea typeface="PT Serif"/>
              <a:cs typeface="PT Serif"/>
              <a:sym typeface="PT Serif"/>
            </a:endParaRPr>
          </a:p>
        </p:txBody>
      </p:sp>
      <p:sp>
        <p:nvSpPr>
          <p:cNvPr id="519" name="Google Shape;519;p10"/>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
          <p:cNvSpPr txBox="1"/>
          <p:nvPr/>
        </p:nvSpPr>
        <p:spPr>
          <a:xfrm>
            <a:off x="410073" y="750800"/>
            <a:ext cx="11016600" cy="482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We continued to evolve our experience map based on research and discovery</a:t>
            </a:r>
            <a:endParaRPr b="0" i="0" sz="2800" u="none" cap="none" strike="noStrike">
              <a:solidFill>
                <a:schemeClr val="dk1"/>
              </a:solidFill>
              <a:latin typeface="PT Serif"/>
              <a:ea typeface="PT Serif"/>
              <a:cs typeface="PT Serif"/>
              <a:sym typeface="PT Serif"/>
            </a:endParaRPr>
          </a:p>
        </p:txBody>
      </p:sp>
      <p:sp>
        <p:nvSpPr>
          <p:cNvPr id="525" name="Google Shape;525;p6"/>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526" name="Google Shape;526;p6"/>
          <p:cNvSpPr txBox="1"/>
          <p:nvPr/>
        </p:nvSpPr>
        <p:spPr>
          <a:xfrm>
            <a:off x="10611853" y="6408650"/>
            <a:ext cx="1028972"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Health Hub</a:t>
            </a:r>
            <a:endParaRPr b="0" i="0" sz="1800" u="none" cap="none" strike="noStrike">
              <a:solidFill>
                <a:schemeClr val="dk1"/>
              </a:solidFill>
              <a:latin typeface="Calibri"/>
              <a:ea typeface="Calibri"/>
              <a:cs typeface="Calibri"/>
              <a:sym typeface="Calibri"/>
            </a:endParaRPr>
          </a:p>
        </p:txBody>
      </p:sp>
      <p:sp>
        <p:nvSpPr>
          <p:cNvPr id="527" name="Google Shape;527;p6"/>
          <p:cNvSpPr txBox="1"/>
          <p:nvPr/>
        </p:nvSpPr>
        <p:spPr>
          <a:xfrm>
            <a:off x="420625" y="1773925"/>
            <a:ext cx="3289500" cy="1206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3"/>
              </a:rPr>
              <a:t>User Story</a:t>
            </a:r>
            <a:r>
              <a:rPr b="0" i="0" lang="en-US" sz="1400" u="none" cap="none" strike="noStrike">
                <a:solidFill>
                  <a:schemeClr val="dk1"/>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Iterate on Veteran experience map</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8F8F8F"/>
              </a:solidFill>
              <a:latin typeface="PT Serif"/>
              <a:ea typeface="PT Serif"/>
              <a:cs typeface="PT Serif"/>
              <a:sym typeface="PT Serif"/>
            </a:endParaRPr>
          </a:p>
        </p:txBody>
      </p:sp>
      <p:sp>
        <p:nvSpPr>
          <p:cNvPr id="528" name="Google Shape;528;p6"/>
          <p:cNvSpPr txBox="1"/>
          <p:nvPr/>
        </p:nvSpPr>
        <p:spPr>
          <a:xfrm>
            <a:off x="8109284" y="6122168"/>
            <a:ext cx="376511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Source Sans Pro"/>
                <a:ea typeface="Source Sans Pro"/>
                <a:cs typeface="Source Sans Pro"/>
                <a:sym typeface="Source Sans Pro"/>
              </a:rPr>
              <a:t>Experience Map</a:t>
            </a:r>
            <a:endParaRPr b="0" i="0" sz="1200" u="none" cap="none" strike="noStrike">
              <a:solidFill>
                <a:srgbClr val="000000"/>
              </a:solidFill>
              <a:latin typeface="Source Sans Pro"/>
              <a:ea typeface="Source Sans Pro"/>
              <a:cs typeface="Source Sans Pro"/>
              <a:sym typeface="Source Sans Pro"/>
            </a:endParaRPr>
          </a:p>
        </p:txBody>
      </p:sp>
      <p:grpSp>
        <p:nvGrpSpPr>
          <p:cNvPr id="529" name="Google Shape;529;p6"/>
          <p:cNvGrpSpPr/>
          <p:nvPr/>
        </p:nvGrpSpPr>
        <p:grpSpPr>
          <a:xfrm>
            <a:off x="410431" y="309109"/>
            <a:ext cx="966093" cy="369094"/>
            <a:chOff x="410431" y="309109"/>
            <a:chExt cx="966093" cy="369094"/>
          </a:xfrm>
        </p:grpSpPr>
        <p:sp>
          <p:nvSpPr>
            <p:cNvPr id="530" name="Google Shape;530;p6"/>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chemeClr val="lt1"/>
                  </a:solidFill>
                  <a:latin typeface="Arial"/>
                  <a:ea typeface="Arial"/>
                  <a:cs typeface="Arial"/>
                  <a:sym typeface="Arial"/>
                </a:rPr>
                <a:t>C</a:t>
              </a:r>
              <a:endParaRPr b="0" i="0" sz="1200" u="none" cap="none" strike="noStrike">
                <a:solidFill>
                  <a:schemeClr val="lt1"/>
                </a:solidFill>
                <a:latin typeface="Arial"/>
                <a:ea typeface="Arial"/>
                <a:cs typeface="Arial"/>
                <a:sym typeface="Arial"/>
              </a:endParaRPr>
            </a:p>
          </p:txBody>
        </p:sp>
        <p:sp>
          <p:nvSpPr>
            <p:cNvPr id="531" name="Google Shape;531;p6"/>
            <p:cNvSpPr txBox="1"/>
            <p:nvPr/>
          </p:nvSpPr>
          <p:spPr>
            <a:xfrm>
              <a:off x="736498" y="309109"/>
              <a:ext cx="640026"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2" name="Google Shape;532;p6"/>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pic>
        <p:nvPicPr>
          <p:cNvPr descr="Table&#10;&#10;Description automatically generated" id="533" name="Google Shape;533;p6"/>
          <p:cNvPicPr preferRelativeResize="0"/>
          <p:nvPr/>
        </p:nvPicPr>
        <p:blipFill rotWithShape="1">
          <a:blip r:embed="rId4">
            <a:alphaModFix/>
          </a:blip>
          <a:srcRect b="0" l="0" r="0" t="0"/>
          <a:stretch/>
        </p:blipFill>
        <p:spPr>
          <a:xfrm>
            <a:off x="4337539" y="1549024"/>
            <a:ext cx="7379676" cy="44867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
          <p:cNvSpPr txBox="1"/>
          <p:nvPr>
            <p:ph type="ctrTitle"/>
          </p:nvPr>
        </p:nvSpPr>
        <p:spPr>
          <a:xfrm>
            <a:off x="248880" y="2938176"/>
            <a:ext cx="8387120" cy="163257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600"/>
              <a:buFont typeface="PT Serif"/>
              <a:buNone/>
            </a:pPr>
            <a:r>
              <a:rPr lang="en-US"/>
              <a:t>1095-B Status Update</a:t>
            </a:r>
            <a:endParaRPr/>
          </a:p>
        </p:txBody>
      </p:sp>
      <p:sp>
        <p:nvSpPr>
          <p:cNvPr id="539" name="Google Shape;539;p8"/>
          <p:cNvSpPr txBox="1"/>
          <p:nvPr>
            <p:ph idx="1" type="body"/>
          </p:nvPr>
        </p:nvSpPr>
        <p:spPr>
          <a:xfrm>
            <a:off x="341868" y="2523777"/>
            <a:ext cx="4246607" cy="366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None/>
            </a:pPr>
            <a:r>
              <a:rPr lang="en-US"/>
              <a:t>SPRINT 3 DEMO</a:t>
            </a:r>
            <a:endParaRPr/>
          </a:p>
        </p:txBody>
      </p:sp>
      <p:sp>
        <p:nvSpPr>
          <p:cNvPr id="540" name="Google Shape;540;p8"/>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41" name="Google Shape;541;p8"/>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2"/>
          <p:cNvSpPr/>
          <p:nvPr/>
        </p:nvSpPr>
        <p:spPr>
          <a:xfrm>
            <a:off x="5656656" y="1796484"/>
            <a:ext cx="1883241" cy="4303200"/>
          </a:xfrm>
          <a:prstGeom prst="rect">
            <a:avLst/>
          </a:prstGeom>
          <a:solidFill>
            <a:srgbClr val="D3E9F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DFFFD"/>
              </a:solidFill>
              <a:latin typeface="PT Serif"/>
              <a:ea typeface="PT Serif"/>
              <a:cs typeface="PT Serif"/>
              <a:sym typeface="PT Serif"/>
            </a:endParaRPr>
          </a:p>
        </p:txBody>
      </p:sp>
      <p:cxnSp>
        <p:nvCxnSpPr>
          <p:cNvPr id="547" name="Google Shape;547;p62"/>
          <p:cNvCxnSpPr/>
          <p:nvPr/>
        </p:nvCxnSpPr>
        <p:spPr>
          <a:xfrm>
            <a:off x="9546999" y="1746163"/>
            <a:ext cx="0" cy="4345725"/>
          </a:xfrm>
          <a:prstGeom prst="straightConnector1">
            <a:avLst/>
          </a:prstGeom>
          <a:noFill/>
          <a:ln cap="flat" cmpd="sng" w="9525">
            <a:solidFill>
              <a:srgbClr val="7F7F7F"/>
            </a:solidFill>
            <a:prstDash val="solid"/>
            <a:round/>
            <a:headEnd len="sm" w="sm" type="none"/>
            <a:tailEnd len="sm" w="sm" type="none"/>
          </a:ln>
        </p:spPr>
      </p:cxnSp>
      <p:sp>
        <p:nvSpPr>
          <p:cNvPr id="548" name="Google Shape;548;p62"/>
          <p:cNvSpPr txBox="1"/>
          <p:nvPr>
            <p:ph type="title"/>
          </p:nvPr>
        </p:nvSpPr>
        <p:spPr>
          <a:xfrm>
            <a:off x="287025" y="380189"/>
            <a:ext cx="11353800" cy="7469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1095-B Workplan </a:t>
            </a:r>
            <a:endParaRPr>
              <a:highlight>
                <a:srgbClr val="FFFF00"/>
              </a:highlight>
            </a:endParaRPr>
          </a:p>
        </p:txBody>
      </p:sp>
      <p:sp>
        <p:nvSpPr>
          <p:cNvPr id="549" name="Google Shape;549;p62"/>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550" name="Google Shape;550;p62"/>
          <p:cNvSpPr txBox="1"/>
          <p:nvPr/>
        </p:nvSpPr>
        <p:spPr>
          <a:xfrm>
            <a:off x="1574492" y="1823730"/>
            <a:ext cx="674520"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14: 04/20 – 04/26</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551" name="Google Shape;551;p62"/>
          <p:cNvSpPr txBox="1"/>
          <p:nvPr/>
        </p:nvSpPr>
        <p:spPr>
          <a:xfrm>
            <a:off x="2665027" y="1815352"/>
            <a:ext cx="795729"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15: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04-27 – 05/03</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552" name="Google Shape;552;p62"/>
          <p:cNvSpPr txBox="1"/>
          <p:nvPr/>
        </p:nvSpPr>
        <p:spPr>
          <a:xfrm>
            <a:off x="4808998" y="1824275"/>
            <a:ext cx="7956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17: </a:t>
            </a:r>
            <a:endParaRPr b="1" i="0" sz="900" u="none" cap="none" strike="noStrike">
              <a:solidFill>
                <a:srgbClr val="202120"/>
              </a:solidFill>
              <a:latin typeface="Source Sans Pro SemiBold"/>
              <a:ea typeface="Source Sans Pro SemiBold"/>
              <a:cs typeface="Source Sans Pro SemiBold"/>
              <a:sym typeface="Source Sans Pro SemiBold"/>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05/11 – 05/17</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553" name="Google Shape;553;p62"/>
          <p:cNvSpPr txBox="1"/>
          <p:nvPr/>
        </p:nvSpPr>
        <p:spPr>
          <a:xfrm>
            <a:off x="3726040" y="1805982"/>
            <a:ext cx="667633"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16: 05/04 – 05/10</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554" name="Google Shape;554;p62"/>
          <p:cNvSpPr txBox="1"/>
          <p:nvPr/>
        </p:nvSpPr>
        <p:spPr>
          <a:xfrm>
            <a:off x="1561207" y="1571005"/>
            <a:ext cx="616179"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7</a:t>
            </a:r>
            <a:endParaRPr b="0" i="0" sz="1400" u="none" cap="none" strike="noStrike">
              <a:solidFill>
                <a:srgbClr val="000000"/>
              </a:solidFill>
              <a:latin typeface="Arial"/>
              <a:ea typeface="Arial"/>
              <a:cs typeface="Arial"/>
              <a:sym typeface="Arial"/>
            </a:endParaRPr>
          </a:p>
        </p:txBody>
      </p:sp>
      <p:sp>
        <p:nvSpPr>
          <p:cNvPr id="555" name="Google Shape;555;p62"/>
          <p:cNvSpPr txBox="1"/>
          <p:nvPr/>
        </p:nvSpPr>
        <p:spPr>
          <a:xfrm>
            <a:off x="3644286" y="1571005"/>
            <a:ext cx="616179"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8</a:t>
            </a:r>
            <a:endParaRPr b="0" i="0" sz="1400" u="none" cap="none" strike="noStrike">
              <a:solidFill>
                <a:srgbClr val="000000"/>
              </a:solidFill>
              <a:latin typeface="Arial"/>
              <a:ea typeface="Arial"/>
              <a:cs typeface="Arial"/>
              <a:sym typeface="Arial"/>
            </a:endParaRPr>
          </a:p>
        </p:txBody>
      </p:sp>
      <p:sp>
        <p:nvSpPr>
          <p:cNvPr id="556" name="Google Shape;556;p62"/>
          <p:cNvSpPr txBox="1"/>
          <p:nvPr/>
        </p:nvSpPr>
        <p:spPr>
          <a:xfrm>
            <a:off x="5643324" y="1822925"/>
            <a:ext cx="7956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18: </a:t>
            </a:r>
            <a:endParaRPr b="1" i="0" sz="900" u="none" cap="none" strike="noStrike">
              <a:solidFill>
                <a:srgbClr val="202120"/>
              </a:solidFill>
              <a:latin typeface="Source Sans Pro SemiBold"/>
              <a:ea typeface="Source Sans Pro SemiBold"/>
              <a:cs typeface="Source Sans Pro SemiBold"/>
              <a:sym typeface="Source Sans Pro SemiBold"/>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05/18 – 05/24</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557" name="Google Shape;557;p62"/>
          <p:cNvSpPr txBox="1"/>
          <p:nvPr/>
        </p:nvSpPr>
        <p:spPr>
          <a:xfrm>
            <a:off x="5608794" y="1571003"/>
            <a:ext cx="845348"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9</a:t>
            </a:r>
            <a:endParaRPr b="0" i="0" sz="1400" u="none" cap="none" strike="noStrike">
              <a:solidFill>
                <a:srgbClr val="000000"/>
              </a:solidFill>
              <a:latin typeface="Arial"/>
              <a:ea typeface="Arial"/>
              <a:cs typeface="Arial"/>
              <a:sym typeface="Arial"/>
            </a:endParaRPr>
          </a:p>
        </p:txBody>
      </p:sp>
      <p:cxnSp>
        <p:nvCxnSpPr>
          <p:cNvPr id="558" name="Google Shape;558;p62"/>
          <p:cNvCxnSpPr/>
          <p:nvPr/>
        </p:nvCxnSpPr>
        <p:spPr>
          <a:xfrm>
            <a:off x="3626269" y="1745476"/>
            <a:ext cx="0" cy="4345725"/>
          </a:xfrm>
          <a:prstGeom prst="straightConnector1">
            <a:avLst/>
          </a:prstGeom>
          <a:noFill/>
          <a:ln cap="flat" cmpd="sng" w="9525">
            <a:solidFill>
              <a:srgbClr val="7F7F7F"/>
            </a:solidFill>
            <a:prstDash val="solid"/>
            <a:round/>
            <a:headEnd len="sm" w="sm" type="none"/>
            <a:tailEnd len="sm" w="sm" type="none"/>
          </a:ln>
        </p:spPr>
      </p:cxnSp>
      <p:cxnSp>
        <p:nvCxnSpPr>
          <p:cNvPr id="559" name="Google Shape;559;p62"/>
          <p:cNvCxnSpPr/>
          <p:nvPr/>
        </p:nvCxnSpPr>
        <p:spPr>
          <a:xfrm>
            <a:off x="1499434" y="1745476"/>
            <a:ext cx="0" cy="4345725"/>
          </a:xfrm>
          <a:prstGeom prst="straightConnector1">
            <a:avLst/>
          </a:prstGeom>
          <a:noFill/>
          <a:ln cap="flat" cmpd="sng" w="9525">
            <a:solidFill>
              <a:srgbClr val="7F7F7F"/>
            </a:solidFill>
            <a:prstDash val="solid"/>
            <a:round/>
            <a:headEnd len="sm" w="sm" type="none"/>
            <a:tailEnd len="sm" w="sm" type="none"/>
          </a:ln>
        </p:spPr>
      </p:cxnSp>
      <p:cxnSp>
        <p:nvCxnSpPr>
          <p:cNvPr id="560" name="Google Shape;560;p62"/>
          <p:cNvCxnSpPr/>
          <p:nvPr/>
        </p:nvCxnSpPr>
        <p:spPr>
          <a:xfrm>
            <a:off x="2562851" y="1745476"/>
            <a:ext cx="0" cy="4345725"/>
          </a:xfrm>
          <a:prstGeom prst="straightConnector1">
            <a:avLst/>
          </a:prstGeom>
          <a:noFill/>
          <a:ln cap="flat" cmpd="sng" w="9525">
            <a:solidFill>
              <a:srgbClr val="C7C7C7"/>
            </a:solidFill>
            <a:prstDash val="dot"/>
            <a:round/>
            <a:headEnd len="sm" w="sm" type="none"/>
            <a:tailEnd len="sm" w="sm" type="none"/>
          </a:ln>
        </p:spPr>
      </p:cxnSp>
      <p:cxnSp>
        <p:nvCxnSpPr>
          <p:cNvPr id="561" name="Google Shape;561;p62"/>
          <p:cNvCxnSpPr/>
          <p:nvPr/>
        </p:nvCxnSpPr>
        <p:spPr>
          <a:xfrm>
            <a:off x="4624257" y="1745476"/>
            <a:ext cx="0" cy="4345725"/>
          </a:xfrm>
          <a:prstGeom prst="straightConnector1">
            <a:avLst/>
          </a:prstGeom>
          <a:noFill/>
          <a:ln cap="flat" cmpd="sng" w="9525">
            <a:solidFill>
              <a:srgbClr val="C7C7C7"/>
            </a:solidFill>
            <a:prstDash val="dot"/>
            <a:round/>
            <a:headEnd len="sm" w="sm" type="none"/>
            <a:tailEnd len="sm" w="sm" type="none"/>
          </a:ln>
        </p:spPr>
      </p:cxnSp>
      <p:cxnSp>
        <p:nvCxnSpPr>
          <p:cNvPr id="562" name="Google Shape;562;p62"/>
          <p:cNvCxnSpPr/>
          <p:nvPr/>
        </p:nvCxnSpPr>
        <p:spPr>
          <a:xfrm>
            <a:off x="5587592" y="1757511"/>
            <a:ext cx="0" cy="4345725"/>
          </a:xfrm>
          <a:prstGeom prst="straightConnector1">
            <a:avLst/>
          </a:prstGeom>
          <a:noFill/>
          <a:ln cap="flat" cmpd="sng" w="9525">
            <a:solidFill>
              <a:srgbClr val="7F7F7F"/>
            </a:solidFill>
            <a:prstDash val="solid"/>
            <a:round/>
            <a:headEnd len="sm" w="sm" type="none"/>
            <a:tailEnd len="sm" w="sm" type="none"/>
          </a:ln>
        </p:spPr>
      </p:cxnSp>
      <p:cxnSp>
        <p:nvCxnSpPr>
          <p:cNvPr id="563" name="Google Shape;563;p62"/>
          <p:cNvCxnSpPr/>
          <p:nvPr/>
        </p:nvCxnSpPr>
        <p:spPr>
          <a:xfrm flipH="1" rot="10800000">
            <a:off x="418399" y="3363883"/>
            <a:ext cx="11082370" cy="11546"/>
          </a:xfrm>
          <a:prstGeom prst="straightConnector1">
            <a:avLst/>
          </a:prstGeom>
          <a:noFill/>
          <a:ln cap="flat" cmpd="sng" w="9525">
            <a:solidFill>
              <a:srgbClr val="747C74"/>
            </a:solidFill>
            <a:prstDash val="solid"/>
            <a:round/>
            <a:headEnd len="sm" w="sm" type="none"/>
            <a:tailEnd len="sm" w="sm" type="none"/>
          </a:ln>
        </p:spPr>
      </p:cxnSp>
      <p:cxnSp>
        <p:nvCxnSpPr>
          <p:cNvPr id="564" name="Google Shape;564;p62"/>
          <p:cNvCxnSpPr/>
          <p:nvPr/>
        </p:nvCxnSpPr>
        <p:spPr>
          <a:xfrm flipH="1" rot="10800000">
            <a:off x="411833" y="4459149"/>
            <a:ext cx="11082367" cy="6568"/>
          </a:xfrm>
          <a:prstGeom prst="straightConnector1">
            <a:avLst/>
          </a:prstGeom>
          <a:noFill/>
          <a:ln cap="flat" cmpd="sng" w="9525">
            <a:solidFill>
              <a:srgbClr val="747C74"/>
            </a:solidFill>
            <a:prstDash val="solid"/>
            <a:round/>
            <a:headEnd len="sm" w="sm" type="none"/>
            <a:tailEnd len="sm" w="sm" type="none"/>
          </a:ln>
        </p:spPr>
      </p:cxnSp>
      <p:cxnSp>
        <p:nvCxnSpPr>
          <p:cNvPr id="565" name="Google Shape;565;p62"/>
          <p:cNvCxnSpPr/>
          <p:nvPr/>
        </p:nvCxnSpPr>
        <p:spPr>
          <a:xfrm>
            <a:off x="1520444" y="1751912"/>
            <a:ext cx="2084700" cy="0"/>
          </a:xfrm>
          <a:prstGeom prst="straightConnector1">
            <a:avLst/>
          </a:prstGeom>
          <a:noFill/>
          <a:ln cap="flat" cmpd="sng" w="12700">
            <a:solidFill>
              <a:schemeClr val="dk1"/>
            </a:solidFill>
            <a:prstDash val="solid"/>
            <a:round/>
            <a:headEnd len="sm" w="sm" type="none"/>
            <a:tailEnd len="sm" w="sm" type="none"/>
          </a:ln>
        </p:spPr>
      </p:cxnSp>
      <p:cxnSp>
        <p:nvCxnSpPr>
          <p:cNvPr id="566" name="Google Shape;566;p62"/>
          <p:cNvCxnSpPr/>
          <p:nvPr/>
        </p:nvCxnSpPr>
        <p:spPr>
          <a:xfrm>
            <a:off x="3644286" y="1751912"/>
            <a:ext cx="1925293" cy="0"/>
          </a:xfrm>
          <a:prstGeom prst="straightConnector1">
            <a:avLst/>
          </a:prstGeom>
          <a:noFill/>
          <a:ln cap="flat" cmpd="sng" w="12700">
            <a:solidFill>
              <a:schemeClr val="dk1"/>
            </a:solidFill>
            <a:prstDash val="solid"/>
            <a:round/>
            <a:headEnd len="sm" w="sm" type="none"/>
            <a:tailEnd len="sm" w="sm" type="none"/>
          </a:ln>
        </p:spPr>
      </p:cxnSp>
      <p:cxnSp>
        <p:nvCxnSpPr>
          <p:cNvPr id="567" name="Google Shape;567;p62"/>
          <p:cNvCxnSpPr/>
          <p:nvPr/>
        </p:nvCxnSpPr>
        <p:spPr>
          <a:xfrm>
            <a:off x="415114" y="5259426"/>
            <a:ext cx="11083066" cy="11545"/>
          </a:xfrm>
          <a:prstGeom prst="straightConnector1">
            <a:avLst/>
          </a:prstGeom>
          <a:noFill/>
          <a:ln cap="flat" cmpd="sng" w="9525">
            <a:solidFill>
              <a:srgbClr val="747C74"/>
            </a:solidFill>
            <a:prstDash val="solid"/>
            <a:round/>
            <a:headEnd len="sm" w="sm" type="none"/>
            <a:tailEnd len="sm" w="sm" type="none"/>
          </a:ln>
        </p:spPr>
      </p:cxnSp>
      <p:sp>
        <p:nvSpPr>
          <p:cNvPr id="568" name="Google Shape;568;p62"/>
          <p:cNvSpPr txBox="1"/>
          <p:nvPr/>
        </p:nvSpPr>
        <p:spPr>
          <a:xfrm>
            <a:off x="2999129" y="5505117"/>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sp>
        <p:nvSpPr>
          <p:cNvPr id="569" name="Google Shape;569;p62"/>
          <p:cNvSpPr txBox="1"/>
          <p:nvPr/>
        </p:nvSpPr>
        <p:spPr>
          <a:xfrm>
            <a:off x="2999129" y="5505117"/>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sp>
        <p:nvSpPr>
          <p:cNvPr id="570" name="Google Shape;570;p62"/>
          <p:cNvSpPr/>
          <p:nvPr/>
        </p:nvSpPr>
        <p:spPr>
          <a:xfrm>
            <a:off x="9270935" y="5308482"/>
            <a:ext cx="207600" cy="218400"/>
          </a:xfrm>
          <a:prstGeom prst="diamond">
            <a:avLst/>
          </a:prstGeom>
          <a:solidFill>
            <a:srgbClr val="7030A0"/>
          </a:solidFill>
          <a:ln cap="flat" cmpd="sng" w="9525">
            <a:solidFill>
              <a:srgbClr val="7030A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71" name="Google Shape;571;p62"/>
          <p:cNvSpPr/>
          <p:nvPr/>
        </p:nvSpPr>
        <p:spPr>
          <a:xfrm>
            <a:off x="10740605" y="5358127"/>
            <a:ext cx="219600" cy="223500"/>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grpSp>
        <p:nvGrpSpPr>
          <p:cNvPr id="572" name="Google Shape;572;p62"/>
          <p:cNvGrpSpPr/>
          <p:nvPr/>
        </p:nvGrpSpPr>
        <p:grpSpPr>
          <a:xfrm>
            <a:off x="9039633" y="670431"/>
            <a:ext cx="2793358" cy="432163"/>
            <a:chOff x="8441380" y="969090"/>
            <a:chExt cx="2793358" cy="432163"/>
          </a:xfrm>
        </p:grpSpPr>
        <p:sp>
          <p:nvSpPr>
            <p:cNvPr id="573" name="Google Shape;573;p62"/>
            <p:cNvSpPr/>
            <p:nvPr/>
          </p:nvSpPr>
          <p:spPr>
            <a:xfrm>
              <a:off x="10598367" y="975869"/>
              <a:ext cx="195608" cy="194198"/>
            </a:xfrm>
            <a:prstGeom prst="diamond">
              <a:avLst/>
            </a:prstGeom>
            <a:solidFill>
              <a:schemeClr val="accent4"/>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574" name="Google Shape;574;p62"/>
            <p:cNvSpPr/>
            <p:nvPr/>
          </p:nvSpPr>
          <p:spPr>
            <a:xfrm>
              <a:off x="9441501" y="969519"/>
              <a:ext cx="195608" cy="194198"/>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575" name="Google Shape;575;p62"/>
            <p:cNvSpPr/>
            <p:nvPr/>
          </p:nvSpPr>
          <p:spPr>
            <a:xfrm>
              <a:off x="8441380" y="969090"/>
              <a:ext cx="195608" cy="194198"/>
            </a:xfrm>
            <a:prstGeom prst="diamond">
              <a:avLst/>
            </a:prstGeom>
            <a:solidFill>
              <a:schemeClr val="accent3"/>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576" name="Google Shape;576;p62"/>
            <p:cNvSpPr txBox="1"/>
            <p:nvPr/>
          </p:nvSpPr>
          <p:spPr>
            <a:xfrm>
              <a:off x="8665301" y="1040992"/>
              <a:ext cx="57213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design team</a:t>
              </a:r>
              <a:endParaRPr b="0" i="0" sz="800" u="none" cap="none" strike="noStrike">
                <a:solidFill>
                  <a:schemeClr val="dk2"/>
                </a:solidFill>
                <a:latin typeface="Source Sans Pro"/>
                <a:ea typeface="Source Sans Pro"/>
                <a:cs typeface="Source Sans Pro"/>
                <a:sym typeface="Source Sans Pro"/>
              </a:endParaRPr>
            </a:p>
          </p:txBody>
        </p:sp>
        <p:sp>
          <p:nvSpPr>
            <p:cNvPr id="577" name="Google Shape;577;p62"/>
            <p:cNvSpPr txBox="1"/>
            <p:nvPr/>
          </p:nvSpPr>
          <p:spPr>
            <a:xfrm>
              <a:off x="10855095" y="1038271"/>
              <a:ext cx="379643" cy="12311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Release</a:t>
              </a:r>
              <a:endParaRPr b="0" i="0" sz="800" u="none" cap="none" strike="noStrike">
                <a:solidFill>
                  <a:schemeClr val="dk2"/>
                </a:solidFill>
                <a:latin typeface="Source Sans Pro"/>
                <a:ea typeface="Source Sans Pro"/>
                <a:cs typeface="Source Sans Pro"/>
                <a:sym typeface="Source Sans Pro"/>
              </a:endParaRPr>
            </a:p>
          </p:txBody>
        </p:sp>
        <p:sp>
          <p:nvSpPr>
            <p:cNvPr id="578" name="Google Shape;578;p62"/>
            <p:cNvSpPr txBox="1"/>
            <p:nvPr/>
          </p:nvSpPr>
          <p:spPr>
            <a:xfrm>
              <a:off x="9730852" y="1031921"/>
              <a:ext cx="811443"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product/ engineering team</a:t>
              </a:r>
              <a:endParaRPr b="0" i="0" sz="800" u="none" cap="none" strike="noStrike">
                <a:solidFill>
                  <a:schemeClr val="dk2"/>
                </a:solidFill>
                <a:latin typeface="Source Sans Pro"/>
                <a:ea typeface="Source Sans Pro"/>
                <a:cs typeface="Source Sans Pro"/>
                <a:sym typeface="Source Sans Pro"/>
              </a:endParaRPr>
            </a:p>
          </p:txBody>
        </p:sp>
      </p:grpSp>
      <p:sp>
        <p:nvSpPr>
          <p:cNvPr id="579" name="Google Shape;579;p62"/>
          <p:cNvSpPr txBox="1"/>
          <p:nvPr/>
        </p:nvSpPr>
        <p:spPr>
          <a:xfrm>
            <a:off x="6792385" y="1820991"/>
            <a:ext cx="718033"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 05/25 – 05/31</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580" name="Google Shape;580;p62"/>
          <p:cNvCxnSpPr/>
          <p:nvPr/>
        </p:nvCxnSpPr>
        <p:spPr>
          <a:xfrm>
            <a:off x="6607631" y="1742197"/>
            <a:ext cx="0" cy="4345725"/>
          </a:xfrm>
          <a:prstGeom prst="straightConnector1">
            <a:avLst/>
          </a:prstGeom>
          <a:noFill/>
          <a:ln cap="flat" cmpd="sng" w="9525">
            <a:solidFill>
              <a:srgbClr val="C7C7C7"/>
            </a:solidFill>
            <a:prstDash val="dot"/>
            <a:round/>
            <a:headEnd len="sm" w="sm" type="none"/>
            <a:tailEnd len="sm" w="sm" type="none"/>
          </a:ln>
        </p:spPr>
      </p:cxnSp>
      <p:cxnSp>
        <p:nvCxnSpPr>
          <p:cNvPr id="581" name="Google Shape;581;p62"/>
          <p:cNvCxnSpPr/>
          <p:nvPr/>
        </p:nvCxnSpPr>
        <p:spPr>
          <a:xfrm>
            <a:off x="5616718" y="1755202"/>
            <a:ext cx="1925293" cy="0"/>
          </a:xfrm>
          <a:prstGeom prst="straightConnector1">
            <a:avLst/>
          </a:prstGeom>
          <a:noFill/>
          <a:ln cap="flat" cmpd="sng" w="12700">
            <a:solidFill>
              <a:schemeClr val="dk1"/>
            </a:solidFill>
            <a:prstDash val="solid"/>
            <a:round/>
            <a:headEnd len="sm" w="sm" type="none"/>
            <a:tailEnd len="sm" w="sm" type="none"/>
          </a:ln>
        </p:spPr>
      </p:cxnSp>
      <p:cxnSp>
        <p:nvCxnSpPr>
          <p:cNvPr id="582" name="Google Shape;582;p62"/>
          <p:cNvCxnSpPr/>
          <p:nvPr/>
        </p:nvCxnSpPr>
        <p:spPr>
          <a:xfrm>
            <a:off x="7567421" y="1764969"/>
            <a:ext cx="0" cy="4345725"/>
          </a:xfrm>
          <a:prstGeom prst="straightConnector1">
            <a:avLst/>
          </a:prstGeom>
          <a:noFill/>
          <a:ln cap="flat" cmpd="sng" w="9525">
            <a:solidFill>
              <a:srgbClr val="7F7F7F"/>
            </a:solidFill>
            <a:prstDash val="solid"/>
            <a:round/>
            <a:headEnd len="sm" w="sm" type="none"/>
            <a:tailEnd len="sm" w="sm" type="none"/>
          </a:ln>
        </p:spPr>
      </p:cxnSp>
      <p:sp>
        <p:nvSpPr>
          <p:cNvPr id="583" name="Google Shape;583;p62"/>
          <p:cNvSpPr txBox="1"/>
          <p:nvPr/>
        </p:nvSpPr>
        <p:spPr>
          <a:xfrm>
            <a:off x="7622910" y="1804119"/>
            <a:ext cx="66084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20: 06/01-06/07</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584" name="Google Shape;584;p62"/>
          <p:cNvSpPr txBox="1"/>
          <p:nvPr/>
        </p:nvSpPr>
        <p:spPr>
          <a:xfrm>
            <a:off x="7588372" y="1552197"/>
            <a:ext cx="845348"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10</a:t>
            </a:r>
            <a:endParaRPr b="0" i="0" sz="1400" u="none" cap="none" strike="noStrike">
              <a:solidFill>
                <a:srgbClr val="000000"/>
              </a:solidFill>
              <a:latin typeface="Arial"/>
              <a:ea typeface="Arial"/>
              <a:cs typeface="Arial"/>
              <a:sym typeface="Arial"/>
            </a:endParaRPr>
          </a:p>
        </p:txBody>
      </p:sp>
      <p:cxnSp>
        <p:nvCxnSpPr>
          <p:cNvPr id="585" name="Google Shape;585;p62"/>
          <p:cNvCxnSpPr/>
          <p:nvPr/>
        </p:nvCxnSpPr>
        <p:spPr>
          <a:xfrm>
            <a:off x="7567170" y="1738705"/>
            <a:ext cx="0" cy="4345725"/>
          </a:xfrm>
          <a:prstGeom prst="straightConnector1">
            <a:avLst/>
          </a:prstGeom>
          <a:noFill/>
          <a:ln cap="flat" cmpd="sng" w="9525">
            <a:solidFill>
              <a:srgbClr val="7F7F7F"/>
            </a:solidFill>
            <a:prstDash val="solid"/>
            <a:round/>
            <a:headEnd len="sm" w="sm" type="none"/>
            <a:tailEnd len="sm" w="sm" type="none"/>
          </a:ln>
        </p:spPr>
      </p:cxnSp>
      <p:cxnSp>
        <p:nvCxnSpPr>
          <p:cNvPr id="586" name="Google Shape;586;p62"/>
          <p:cNvCxnSpPr/>
          <p:nvPr/>
        </p:nvCxnSpPr>
        <p:spPr>
          <a:xfrm flipH="1" rot="10800000">
            <a:off x="7588372" y="1748592"/>
            <a:ext cx="1935415" cy="970"/>
          </a:xfrm>
          <a:prstGeom prst="straightConnector1">
            <a:avLst/>
          </a:prstGeom>
          <a:noFill/>
          <a:ln cap="flat" cmpd="sng" w="12700">
            <a:solidFill>
              <a:schemeClr val="dk1"/>
            </a:solidFill>
            <a:prstDash val="solid"/>
            <a:round/>
            <a:headEnd len="sm" w="sm" type="none"/>
            <a:tailEnd len="sm" w="sm" type="none"/>
          </a:ln>
        </p:spPr>
      </p:cxnSp>
      <p:sp>
        <p:nvSpPr>
          <p:cNvPr id="587" name="Google Shape;587;p62"/>
          <p:cNvSpPr txBox="1"/>
          <p:nvPr/>
        </p:nvSpPr>
        <p:spPr>
          <a:xfrm>
            <a:off x="8783644" y="1802210"/>
            <a:ext cx="656498"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21: 06/08-06/14</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588" name="Google Shape;588;p62"/>
          <p:cNvCxnSpPr/>
          <p:nvPr/>
        </p:nvCxnSpPr>
        <p:spPr>
          <a:xfrm>
            <a:off x="10482348" y="1804641"/>
            <a:ext cx="0" cy="4345725"/>
          </a:xfrm>
          <a:prstGeom prst="straightConnector1">
            <a:avLst/>
          </a:prstGeom>
          <a:noFill/>
          <a:ln cap="flat" cmpd="sng" w="9525">
            <a:solidFill>
              <a:srgbClr val="C7C7C7"/>
            </a:solidFill>
            <a:prstDash val="dot"/>
            <a:round/>
            <a:headEnd len="sm" w="sm" type="none"/>
            <a:tailEnd len="sm" w="sm" type="none"/>
          </a:ln>
        </p:spPr>
      </p:cxnSp>
      <p:sp>
        <p:nvSpPr>
          <p:cNvPr id="589" name="Google Shape;589;p62"/>
          <p:cNvSpPr txBox="1"/>
          <p:nvPr/>
        </p:nvSpPr>
        <p:spPr>
          <a:xfrm>
            <a:off x="10140593" y="6408650"/>
            <a:ext cx="1500232"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Workplan</a:t>
            </a:r>
            <a:endParaRPr b="0" i="0" sz="1800" u="none" cap="none" strike="noStrike">
              <a:solidFill>
                <a:schemeClr val="dk1"/>
              </a:solidFill>
              <a:latin typeface="Calibri"/>
              <a:ea typeface="Calibri"/>
              <a:cs typeface="Calibri"/>
              <a:sym typeface="Calibri"/>
            </a:endParaRPr>
          </a:p>
        </p:txBody>
      </p:sp>
      <p:grpSp>
        <p:nvGrpSpPr>
          <p:cNvPr id="590" name="Google Shape;590;p62"/>
          <p:cNvGrpSpPr/>
          <p:nvPr/>
        </p:nvGrpSpPr>
        <p:grpSpPr>
          <a:xfrm>
            <a:off x="6971855" y="1121859"/>
            <a:ext cx="1295260" cy="4981951"/>
            <a:chOff x="7066561" y="1375225"/>
            <a:chExt cx="1365300" cy="5011519"/>
          </a:xfrm>
        </p:grpSpPr>
        <p:cxnSp>
          <p:nvCxnSpPr>
            <p:cNvPr id="591" name="Google Shape;591;p62"/>
            <p:cNvCxnSpPr/>
            <p:nvPr/>
          </p:nvCxnSpPr>
          <p:spPr>
            <a:xfrm flipH="1">
              <a:off x="7731472" y="1782465"/>
              <a:ext cx="4750" cy="4604279"/>
            </a:xfrm>
            <a:prstGeom prst="straightConnector1">
              <a:avLst/>
            </a:prstGeom>
            <a:noFill/>
            <a:ln cap="flat" cmpd="sng" w="12700">
              <a:solidFill>
                <a:srgbClr val="A1AEBF"/>
              </a:solidFill>
              <a:prstDash val="solid"/>
              <a:round/>
              <a:headEnd len="sm" w="sm" type="none"/>
              <a:tailEnd len="sm" w="sm" type="none"/>
            </a:ln>
          </p:spPr>
        </p:cxnSp>
        <p:grpSp>
          <p:nvGrpSpPr>
            <p:cNvPr id="592" name="Google Shape;592;p62"/>
            <p:cNvGrpSpPr/>
            <p:nvPr/>
          </p:nvGrpSpPr>
          <p:grpSpPr>
            <a:xfrm>
              <a:off x="7066561" y="1375225"/>
              <a:ext cx="1365300" cy="421359"/>
              <a:chOff x="7187211" y="1406975"/>
              <a:chExt cx="1365300" cy="421359"/>
            </a:xfrm>
          </p:grpSpPr>
          <p:sp>
            <p:nvSpPr>
              <p:cNvPr id="593" name="Google Shape;593;p62"/>
              <p:cNvSpPr/>
              <p:nvPr/>
            </p:nvSpPr>
            <p:spPr>
              <a:xfrm>
                <a:off x="7187211" y="1406975"/>
                <a:ext cx="1365300" cy="344100"/>
              </a:xfrm>
              <a:prstGeom prst="roundRect">
                <a:avLst>
                  <a:gd fmla="val 16667" name="adj"/>
                </a:avLst>
              </a:prstGeom>
              <a:solidFill>
                <a:srgbClr val="D3E9FF"/>
              </a:solidFill>
              <a:ln>
                <a:noFill/>
              </a:ln>
            </p:spPr>
            <p:txBody>
              <a:bodyPr anchorCtr="0" anchor="ctr" bIns="45700" lIns="91425" spcFirstLastPara="1" rIns="91425" wrap="square" tIns="73150">
                <a:noAutofit/>
              </a:bodyPr>
              <a:lstStyle/>
              <a:p>
                <a:pPr indent="0" lvl="0" marL="0" marR="0" rtl="0" algn="ctr">
                  <a:lnSpc>
                    <a:spcPct val="100000"/>
                  </a:lnSpc>
                  <a:spcBef>
                    <a:spcPts val="0"/>
                  </a:spcBef>
                  <a:spcAft>
                    <a:spcPts val="0"/>
                  </a:spcAft>
                  <a:buClr>
                    <a:schemeClr val="accent1"/>
                  </a:buClr>
                  <a:buSzPts val="1200"/>
                  <a:buFont typeface="Source Sans Pro SemiBold"/>
                  <a:buNone/>
                </a:pPr>
                <a:r>
                  <a:rPr b="1" i="0" lang="en-US" sz="1200" u="none" cap="none" strike="noStrike">
                    <a:solidFill>
                      <a:schemeClr val="accent1"/>
                    </a:solidFill>
                    <a:latin typeface="Source Sans Pro SemiBold"/>
                    <a:ea typeface="Source Sans Pro SemiBold"/>
                    <a:cs typeface="Source Sans Pro SemiBold"/>
                    <a:sym typeface="Source Sans Pro SemiBold"/>
                  </a:rPr>
                  <a:t>WE ARE HERE</a:t>
                </a:r>
                <a:endParaRPr b="1" i="0" sz="1200" u="none" cap="none" strike="noStrike">
                  <a:solidFill>
                    <a:schemeClr val="accent1"/>
                  </a:solidFill>
                  <a:latin typeface="Source Sans Pro SemiBold"/>
                  <a:ea typeface="Source Sans Pro SemiBold"/>
                  <a:cs typeface="Source Sans Pro SemiBold"/>
                  <a:sym typeface="Source Sans Pro SemiBold"/>
                </a:endParaRPr>
              </a:p>
            </p:txBody>
          </p:sp>
          <p:sp>
            <p:nvSpPr>
              <p:cNvPr id="594" name="Google Shape;594;p62"/>
              <p:cNvSpPr/>
              <p:nvPr/>
            </p:nvSpPr>
            <p:spPr>
              <a:xfrm rot="10800000">
                <a:off x="7773027" y="1745784"/>
                <a:ext cx="171449" cy="82550"/>
              </a:xfrm>
              <a:prstGeom prst="triangle">
                <a:avLst>
                  <a:gd fmla="val 50000" name="adj"/>
                </a:avLst>
              </a:prstGeom>
              <a:solidFill>
                <a:srgbClr val="D3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grpSp>
      <p:cxnSp>
        <p:nvCxnSpPr>
          <p:cNvPr id="595" name="Google Shape;595;p62"/>
          <p:cNvCxnSpPr/>
          <p:nvPr/>
        </p:nvCxnSpPr>
        <p:spPr>
          <a:xfrm>
            <a:off x="11503954" y="1751936"/>
            <a:ext cx="0" cy="4345725"/>
          </a:xfrm>
          <a:prstGeom prst="straightConnector1">
            <a:avLst/>
          </a:prstGeom>
          <a:noFill/>
          <a:ln cap="flat" cmpd="sng" w="9525">
            <a:solidFill>
              <a:srgbClr val="7F7F7F"/>
            </a:solidFill>
            <a:prstDash val="solid"/>
            <a:round/>
            <a:headEnd len="sm" w="sm" type="none"/>
            <a:tailEnd len="sm" w="sm" type="none"/>
          </a:ln>
        </p:spPr>
      </p:cxnSp>
      <p:sp>
        <p:nvSpPr>
          <p:cNvPr id="596" name="Google Shape;596;p62"/>
          <p:cNvSpPr txBox="1"/>
          <p:nvPr/>
        </p:nvSpPr>
        <p:spPr>
          <a:xfrm>
            <a:off x="9579865" y="1809892"/>
            <a:ext cx="66084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22: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 06/15-06/21</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597" name="Google Shape;597;p62"/>
          <p:cNvCxnSpPr/>
          <p:nvPr/>
        </p:nvCxnSpPr>
        <p:spPr>
          <a:xfrm flipH="1" rot="10800000">
            <a:off x="9571603" y="1747796"/>
            <a:ext cx="1935415" cy="970"/>
          </a:xfrm>
          <a:prstGeom prst="straightConnector1">
            <a:avLst/>
          </a:prstGeom>
          <a:noFill/>
          <a:ln cap="flat" cmpd="sng" w="12700">
            <a:solidFill>
              <a:schemeClr val="dk1"/>
            </a:solidFill>
            <a:prstDash val="solid"/>
            <a:round/>
            <a:headEnd len="sm" w="sm" type="none"/>
            <a:tailEnd len="sm" w="sm" type="none"/>
          </a:ln>
        </p:spPr>
      </p:cxnSp>
      <p:sp>
        <p:nvSpPr>
          <p:cNvPr id="598" name="Google Shape;598;p62"/>
          <p:cNvSpPr txBox="1"/>
          <p:nvPr/>
        </p:nvSpPr>
        <p:spPr>
          <a:xfrm>
            <a:off x="10740599" y="1807983"/>
            <a:ext cx="656498"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23: 06/22-06/28</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599" name="Google Shape;599;p62"/>
          <p:cNvCxnSpPr/>
          <p:nvPr/>
        </p:nvCxnSpPr>
        <p:spPr>
          <a:xfrm>
            <a:off x="8514280" y="1779668"/>
            <a:ext cx="0" cy="4345725"/>
          </a:xfrm>
          <a:prstGeom prst="straightConnector1">
            <a:avLst/>
          </a:prstGeom>
          <a:noFill/>
          <a:ln cap="flat" cmpd="sng" w="9525">
            <a:solidFill>
              <a:srgbClr val="C7C7C7"/>
            </a:solidFill>
            <a:prstDash val="dot"/>
            <a:round/>
            <a:headEnd len="sm" w="sm" type="none"/>
            <a:tailEnd len="sm" w="sm" type="none"/>
          </a:ln>
        </p:spPr>
      </p:cxnSp>
      <p:sp>
        <p:nvSpPr>
          <p:cNvPr id="600" name="Google Shape;600;p62"/>
          <p:cNvSpPr/>
          <p:nvPr/>
        </p:nvSpPr>
        <p:spPr>
          <a:xfrm>
            <a:off x="502314" y="2274058"/>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Product &amp; Delivery</a:t>
            </a:r>
            <a:endParaRPr b="1" i="0" sz="900" u="none" cap="none" strike="noStrike">
              <a:solidFill>
                <a:schemeClr val="dk2"/>
              </a:solidFill>
              <a:latin typeface="Source Sans Pro SemiBold"/>
              <a:ea typeface="Source Sans Pro SemiBold"/>
              <a:cs typeface="Source Sans Pro SemiBold"/>
              <a:sym typeface="Source Sans Pro SemiBold"/>
            </a:endParaRPr>
          </a:p>
        </p:txBody>
      </p:sp>
      <p:sp>
        <p:nvSpPr>
          <p:cNvPr id="601" name="Google Shape;601;p62"/>
          <p:cNvSpPr/>
          <p:nvPr/>
        </p:nvSpPr>
        <p:spPr>
          <a:xfrm>
            <a:off x="490856" y="4489485"/>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Engineering &amp; Development</a:t>
            </a:r>
            <a:endParaRPr b="1" i="0" sz="900" u="none" cap="none" strike="noStrike">
              <a:solidFill>
                <a:schemeClr val="dk2"/>
              </a:solidFill>
              <a:latin typeface="Source Sans Pro SemiBold"/>
              <a:ea typeface="Source Sans Pro SemiBold"/>
              <a:cs typeface="Source Sans Pro SemiBold"/>
              <a:sym typeface="Source Sans Pro SemiBold"/>
            </a:endParaRPr>
          </a:p>
        </p:txBody>
      </p:sp>
      <p:sp>
        <p:nvSpPr>
          <p:cNvPr id="602" name="Google Shape;602;p62"/>
          <p:cNvSpPr/>
          <p:nvPr/>
        </p:nvSpPr>
        <p:spPr>
          <a:xfrm>
            <a:off x="502314" y="3407693"/>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User Experience &amp; Design</a:t>
            </a:r>
            <a:endParaRPr b="1" i="0" sz="900" u="none" cap="none" strike="noStrike">
              <a:solidFill>
                <a:schemeClr val="dk2"/>
              </a:solidFill>
              <a:latin typeface="Source Sans Pro SemiBold"/>
              <a:ea typeface="Source Sans Pro SemiBold"/>
              <a:cs typeface="Source Sans Pro SemiBold"/>
              <a:sym typeface="Source Sans Pro SemiBold"/>
            </a:endParaRPr>
          </a:p>
        </p:txBody>
      </p:sp>
      <p:pic>
        <p:nvPicPr>
          <p:cNvPr id="603" name="Google Shape;603;p62"/>
          <p:cNvPicPr preferRelativeResize="0"/>
          <p:nvPr/>
        </p:nvPicPr>
        <p:blipFill rotWithShape="1">
          <a:blip r:embed="rId3">
            <a:alphaModFix/>
          </a:blip>
          <a:srcRect b="0" l="0" r="0" t="0"/>
          <a:stretch/>
        </p:blipFill>
        <p:spPr>
          <a:xfrm>
            <a:off x="582524" y="3882153"/>
            <a:ext cx="265176" cy="265176"/>
          </a:xfrm>
          <a:prstGeom prst="rect">
            <a:avLst/>
          </a:prstGeom>
          <a:noFill/>
          <a:ln>
            <a:noFill/>
          </a:ln>
        </p:spPr>
      </p:pic>
      <p:pic>
        <p:nvPicPr>
          <p:cNvPr id="604" name="Google Shape;604;p62"/>
          <p:cNvPicPr preferRelativeResize="0"/>
          <p:nvPr/>
        </p:nvPicPr>
        <p:blipFill rotWithShape="1">
          <a:blip r:embed="rId4">
            <a:alphaModFix/>
          </a:blip>
          <a:srcRect b="0" l="0" r="0" t="0"/>
          <a:stretch/>
        </p:blipFill>
        <p:spPr>
          <a:xfrm>
            <a:off x="582524" y="2625938"/>
            <a:ext cx="265176" cy="265176"/>
          </a:xfrm>
          <a:prstGeom prst="rect">
            <a:avLst/>
          </a:prstGeom>
          <a:noFill/>
          <a:ln>
            <a:noFill/>
          </a:ln>
        </p:spPr>
      </p:pic>
      <p:pic>
        <p:nvPicPr>
          <p:cNvPr id="605" name="Google Shape;605;p62"/>
          <p:cNvPicPr preferRelativeResize="0"/>
          <p:nvPr/>
        </p:nvPicPr>
        <p:blipFill rotWithShape="1">
          <a:blip r:embed="rId5">
            <a:alphaModFix/>
          </a:blip>
          <a:srcRect b="0" l="0" r="0" t="0"/>
          <a:stretch/>
        </p:blipFill>
        <p:spPr>
          <a:xfrm>
            <a:off x="582524" y="4832132"/>
            <a:ext cx="265176" cy="265176"/>
          </a:xfrm>
          <a:prstGeom prst="rect">
            <a:avLst/>
          </a:prstGeom>
          <a:noFill/>
          <a:ln>
            <a:noFill/>
          </a:ln>
        </p:spPr>
      </p:pic>
      <p:sp>
        <p:nvSpPr>
          <p:cNvPr id="606" name="Google Shape;606;p62"/>
          <p:cNvSpPr/>
          <p:nvPr/>
        </p:nvSpPr>
        <p:spPr>
          <a:xfrm>
            <a:off x="490856" y="5331382"/>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Collaboration Cycle</a:t>
            </a:r>
            <a:endParaRPr b="1" i="0" sz="900" u="none" cap="none" strike="noStrike">
              <a:solidFill>
                <a:schemeClr val="dk2"/>
              </a:solidFill>
              <a:latin typeface="Source Sans Pro SemiBold"/>
              <a:ea typeface="Source Sans Pro SemiBold"/>
              <a:cs typeface="Source Sans Pro SemiBold"/>
              <a:sym typeface="Source Sans Pro SemiBold"/>
            </a:endParaRPr>
          </a:p>
        </p:txBody>
      </p:sp>
      <p:pic>
        <p:nvPicPr>
          <p:cNvPr id="607" name="Google Shape;607;p62"/>
          <p:cNvPicPr preferRelativeResize="0"/>
          <p:nvPr/>
        </p:nvPicPr>
        <p:blipFill rotWithShape="1">
          <a:blip r:embed="rId6">
            <a:alphaModFix/>
          </a:blip>
          <a:srcRect b="0" l="0" r="0" t="0"/>
          <a:stretch/>
        </p:blipFill>
        <p:spPr>
          <a:xfrm>
            <a:off x="582524" y="5656190"/>
            <a:ext cx="265176" cy="265176"/>
          </a:xfrm>
          <a:prstGeom prst="rect">
            <a:avLst/>
          </a:prstGeom>
          <a:noFill/>
          <a:ln>
            <a:noFill/>
          </a:ln>
        </p:spPr>
      </p:pic>
      <p:sp>
        <p:nvSpPr>
          <p:cNvPr id="608" name="Google Shape;608;p62"/>
          <p:cNvSpPr txBox="1"/>
          <p:nvPr/>
        </p:nvSpPr>
        <p:spPr>
          <a:xfrm>
            <a:off x="9608267" y="1570168"/>
            <a:ext cx="845348"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11</a:t>
            </a:r>
            <a:endParaRPr b="0" i="0" sz="1400" u="none" cap="none" strike="noStrike">
              <a:solidFill>
                <a:srgbClr val="000000"/>
              </a:solidFill>
              <a:latin typeface="Arial"/>
              <a:ea typeface="Arial"/>
              <a:cs typeface="Arial"/>
              <a:sym typeface="Arial"/>
            </a:endParaRPr>
          </a:p>
        </p:txBody>
      </p:sp>
      <p:sp>
        <p:nvSpPr>
          <p:cNvPr id="609" name="Google Shape;609;p62"/>
          <p:cNvSpPr/>
          <p:nvPr/>
        </p:nvSpPr>
        <p:spPr>
          <a:xfrm>
            <a:off x="10550452" y="4928950"/>
            <a:ext cx="961200" cy="293100"/>
          </a:xfrm>
          <a:prstGeom prst="rect">
            <a:avLst/>
          </a:prstGeom>
          <a:solidFill>
            <a:schemeClr val="accent6"/>
          </a:solidFill>
          <a:ln cap="flat" cmpd="sng" w="28575">
            <a:solidFill>
              <a:srgbClr val="00385F"/>
            </a:solidFill>
            <a:prstDash val="dot"/>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Source Sans Pro"/>
                <a:ea typeface="Source Sans Pro"/>
                <a:cs typeface="Source Sans Pro"/>
                <a:sym typeface="Source Sans Pro"/>
              </a:rPr>
              <a:t>1095-B wayfinding</a:t>
            </a:r>
            <a:endParaRPr b="0" i="0" sz="1400" u="none" cap="none" strike="noStrike">
              <a:solidFill>
                <a:schemeClr val="dk1"/>
              </a:solidFill>
              <a:latin typeface="Arial"/>
              <a:ea typeface="Arial"/>
              <a:cs typeface="Arial"/>
              <a:sym typeface="Arial"/>
            </a:endParaRPr>
          </a:p>
        </p:txBody>
      </p:sp>
      <p:sp>
        <p:nvSpPr>
          <p:cNvPr id="610" name="Google Shape;610;p62"/>
          <p:cNvSpPr txBox="1"/>
          <p:nvPr/>
        </p:nvSpPr>
        <p:spPr>
          <a:xfrm>
            <a:off x="10518704" y="5676696"/>
            <a:ext cx="9489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Source Sans Pro SemiBold"/>
                <a:ea typeface="Source Sans Pro SemiBold"/>
                <a:cs typeface="Source Sans Pro SemiBold"/>
                <a:sym typeface="Source Sans Pro SemiBold"/>
              </a:rPr>
              <a:t>1095-B Post launch evaluation</a:t>
            </a:r>
            <a:endParaRPr b="0"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611" name="Google Shape;611;p62"/>
          <p:cNvSpPr txBox="1"/>
          <p:nvPr/>
        </p:nvSpPr>
        <p:spPr>
          <a:xfrm>
            <a:off x="8550032" y="5685162"/>
            <a:ext cx="9612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Source Sans Pro SemiBold"/>
                <a:ea typeface="Source Sans Pro SemiBold"/>
                <a:cs typeface="Source Sans Pro SemiBold"/>
                <a:sym typeface="Source Sans Pro SemiBold"/>
              </a:rPr>
              <a:t>1095-B Launch</a:t>
            </a:r>
            <a:endParaRPr b="0"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612" name="Google Shape;612;p62"/>
          <p:cNvSpPr/>
          <p:nvPr/>
        </p:nvSpPr>
        <p:spPr>
          <a:xfrm>
            <a:off x="1544600" y="2203100"/>
            <a:ext cx="9932400" cy="183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850" u="none" cap="none" strike="noStrike">
                <a:solidFill>
                  <a:srgbClr val="FDFFFD"/>
                </a:solidFill>
                <a:latin typeface="Source Sans Pro"/>
                <a:ea typeface="Source Sans Pro"/>
                <a:cs typeface="Source Sans Pro"/>
                <a:sym typeface="Source Sans Pro"/>
              </a:rPr>
              <a:t>1095-B: Identify Change Management or Communications Plan</a:t>
            </a:r>
            <a:endParaRPr b="0" i="0" sz="850" u="none" cap="none" strike="noStrike">
              <a:solidFill>
                <a:srgbClr val="000000"/>
              </a:solidFill>
              <a:latin typeface="Source Sans Pro"/>
              <a:ea typeface="Source Sans Pro"/>
              <a:cs typeface="Source Sans Pro"/>
              <a:sym typeface="Source Sans Pro"/>
            </a:endParaRPr>
          </a:p>
        </p:txBody>
      </p:sp>
      <p:sp>
        <p:nvSpPr>
          <p:cNvPr id="613" name="Google Shape;613;p62"/>
          <p:cNvSpPr/>
          <p:nvPr/>
        </p:nvSpPr>
        <p:spPr>
          <a:xfrm>
            <a:off x="1535125" y="2450275"/>
            <a:ext cx="9932400" cy="1851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1095-B: Legal Review</a:t>
            </a:r>
            <a:endParaRPr b="0" i="0" sz="850" u="none" cap="none" strike="noStrike">
              <a:solidFill>
                <a:srgbClr val="000000"/>
              </a:solidFill>
              <a:latin typeface="Source Sans Pro"/>
              <a:ea typeface="Source Sans Pro"/>
              <a:cs typeface="Source Sans Pro"/>
              <a:sym typeface="Source Sans Pro"/>
            </a:endParaRPr>
          </a:p>
        </p:txBody>
      </p:sp>
      <p:sp>
        <p:nvSpPr>
          <p:cNvPr id="614" name="Google Shape;614;p62"/>
          <p:cNvSpPr/>
          <p:nvPr/>
        </p:nvSpPr>
        <p:spPr>
          <a:xfrm>
            <a:off x="1541827" y="2659050"/>
            <a:ext cx="7191000" cy="1767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1095-B: Handover plan  - Prepare for launch</a:t>
            </a:r>
            <a:endParaRPr b="0" i="0" sz="850" u="none" cap="none" strike="noStrike">
              <a:solidFill>
                <a:srgbClr val="000000"/>
              </a:solidFill>
              <a:latin typeface="Source Sans Pro"/>
              <a:ea typeface="Source Sans Pro"/>
              <a:cs typeface="Source Sans Pro"/>
              <a:sym typeface="Source Sans Pro"/>
            </a:endParaRPr>
          </a:p>
        </p:txBody>
      </p:sp>
      <p:sp>
        <p:nvSpPr>
          <p:cNvPr id="615" name="Google Shape;615;p62"/>
          <p:cNvSpPr/>
          <p:nvPr/>
        </p:nvSpPr>
        <p:spPr>
          <a:xfrm>
            <a:off x="1536191" y="3076875"/>
            <a:ext cx="9156375" cy="164702"/>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1095-B: Opt-in follow up</a:t>
            </a:r>
            <a:endParaRPr b="0" i="0" sz="850" u="none" cap="none" strike="noStrike">
              <a:solidFill>
                <a:srgbClr val="000000"/>
              </a:solidFill>
              <a:latin typeface="Source Sans Pro"/>
              <a:ea typeface="Source Sans Pro"/>
              <a:cs typeface="Source Sans Pro"/>
              <a:sym typeface="Source Sans Pro"/>
            </a:endParaRPr>
          </a:p>
        </p:txBody>
      </p:sp>
      <p:sp>
        <p:nvSpPr>
          <p:cNvPr id="616" name="Google Shape;616;p62"/>
          <p:cNvSpPr/>
          <p:nvPr/>
        </p:nvSpPr>
        <p:spPr>
          <a:xfrm>
            <a:off x="1533647" y="2865150"/>
            <a:ext cx="7944900" cy="174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1095-B: Spanish translation docs</a:t>
            </a:r>
            <a:endParaRPr b="0" i="0" sz="850" u="none" cap="none" strike="noStrike">
              <a:solidFill>
                <a:srgbClr val="000000"/>
              </a:solidFill>
              <a:latin typeface="Source Sans Pro"/>
              <a:ea typeface="Source Sans Pro"/>
              <a:cs typeface="Source Sans Pro"/>
              <a:sym typeface="Source Sans Pro"/>
            </a:endParaRPr>
          </a:p>
        </p:txBody>
      </p:sp>
      <p:sp>
        <p:nvSpPr>
          <p:cNvPr id="617" name="Google Shape;617;p62"/>
          <p:cNvSpPr/>
          <p:nvPr/>
        </p:nvSpPr>
        <p:spPr>
          <a:xfrm>
            <a:off x="10462757" y="3392975"/>
            <a:ext cx="1009800" cy="291000"/>
          </a:xfrm>
          <a:prstGeom prst="rect">
            <a:avLst/>
          </a:prstGeom>
          <a:solidFill>
            <a:srgbClr val="0365B9"/>
          </a:solidFill>
          <a:ln cap="flat" cmpd="sng" w="38100">
            <a:solidFill>
              <a:schemeClr val="lt1"/>
            </a:solidFill>
            <a:prstDash val="dot"/>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1095-B wayfinding	</a:t>
            </a:r>
            <a:endParaRPr b="0" i="0" sz="1400" u="none" cap="none" strike="noStrike">
              <a:solidFill>
                <a:srgbClr val="000000"/>
              </a:solidFill>
              <a:latin typeface="Arial"/>
              <a:ea typeface="Arial"/>
              <a:cs typeface="Arial"/>
              <a:sym typeface="Arial"/>
            </a:endParaRPr>
          </a:p>
        </p:txBody>
      </p:sp>
      <p:sp>
        <p:nvSpPr>
          <p:cNvPr id="618" name="Google Shape;618;p62"/>
          <p:cNvSpPr/>
          <p:nvPr/>
        </p:nvSpPr>
        <p:spPr>
          <a:xfrm>
            <a:off x="9571606" y="3744850"/>
            <a:ext cx="1925400" cy="291000"/>
          </a:xfrm>
          <a:prstGeom prst="rect">
            <a:avLst/>
          </a:prstGeom>
          <a:solidFill>
            <a:srgbClr val="0365B9"/>
          </a:solidFill>
          <a:ln cap="flat" cmpd="sng" w="38100">
            <a:solidFill>
              <a:schemeClr val="lt1"/>
            </a:solidFill>
            <a:prstDash val="dot"/>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Design for opt-in	</a:t>
            </a:r>
            <a:endParaRPr b="0" i="0" sz="1400" u="none" cap="none" strike="noStrike">
              <a:solidFill>
                <a:srgbClr val="000000"/>
              </a:solidFill>
              <a:latin typeface="Arial"/>
              <a:ea typeface="Arial"/>
              <a:cs typeface="Arial"/>
              <a:sym typeface="Arial"/>
            </a:endParaRPr>
          </a:p>
        </p:txBody>
      </p:sp>
      <p:sp>
        <p:nvSpPr>
          <p:cNvPr id="619" name="Google Shape;619;p62"/>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3" name="Shape 623"/>
        <p:cNvGrpSpPr/>
        <p:nvPr/>
      </p:nvGrpSpPr>
      <p:grpSpPr>
        <a:xfrm>
          <a:off x="0" y="0"/>
          <a:ext cx="0" cy="0"/>
          <a:chOff x="0" y="0"/>
          <a:chExt cx="0" cy="0"/>
        </a:xfrm>
      </p:grpSpPr>
      <p:sp>
        <p:nvSpPr>
          <p:cNvPr id="624" name="Google Shape;624;p64"/>
          <p:cNvSpPr txBox="1"/>
          <p:nvPr>
            <p:ph type="title"/>
          </p:nvPr>
        </p:nvSpPr>
        <p:spPr>
          <a:xfrm>
            <a:off x="302632" y="372559"/>
            <a:ext cx="8057103"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Blockers for 1095-B launch</a:t>
            </a:r>
            <a:endParaRPr/>
          </a:p>
        </p:txBody>
      </p:sp>
      <p:graphicFrame>
        <p:nvGraphicFramePr>
          <p:cNvPr id="625" name="Google Shape;625;p64"/>
          <p:cNvGraphicFramePr/>
          <p:nvPr/>
        </p:nvGraphicFramePr>
        <p:xfrm>
          <a:off x="407023" y="1041535"/>
          <a:ext cx="3000000" cy="3000000"/>
        </p:xfrm>
        <a:graphic>
          <a:graphicData uri="http://schemas.openxmlformats.org/drawingml/2006/table">
            <a:tbl>
              <a:tblPr>
                <a:noFill/>
                <a:tableStyleId>{7024D23C-69B3-4A72-A20E-E68B895A13C7}</a:tableStyleId>
              </a:tblPr>
              <a:tblGrid>
                <a:gridCol w="1102725"/>
                <a:gridCol w="1337250"/>
                <a:gridCol w="3656775"/>
                <a:gridCol w="1086575"/>
                <a:gridCol w="626875"/>
                <a:gridCol w="3549800"/>
              </a:tblGrid>
              <a:tr h="401300">
                <a:tc>
                  <a:txBody>
                    <a:bodyPr/>
                    <a:lstStyle/>
                    <a:p>
                      <a:pPr indent="0" lvl="0" marL="0" marR="0" rtl="0" algn="l">
                        <a:lnSpc>
                          <a:spcPct val="114999"/>
                        </a:lnSpc>
                        <a:spcBef>
                          <a:spcPts val="0"/>
                        </a:spcBef>
                        <a:spcAft>
                          <a:spcPts val="0"/>
                        </a:spcAft>
                        <a:buClr>
                          <a:srgbClr val="000000"/>
                        </a:buClr>
                        <a:buSzPts val="11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BLOCKER</a:t>
                      </a:r>
                      <a:endParaRPr sz="1400" u="none" cap="none" strike="noStrike"/>
                    </a:p>
                  </a:txBody>
                  <a:tcPr marT="24375" marB="24375" marR="91450" marL="243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4999"/>
                        </a:lnSpc>
                        <a:spcBef>
                          <a:spcPts val="0"/>
                        </a:spcBef>
                        <a:spcAft>
                          <a:spcPts val="0"/>
                        </a:spcAft>
                        <a:buClr>
                          <a:srgbClr val="000000"/>
                        </a:buClr>
                        <a:buSzPts val="11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OWNED BY</a:t>
                      </a:r>
                      <a:endParaRPr sz="1400" u="none" cap="none" strike="noStrike"/>
                    </a:p>
                  </a:txBody>
                  <a:tcPr marT="24375" marB="24375" marR="24375" marL="243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14999"/>
                        </a:lnSpc>
                        <a:spcBef>
                          <a:spcPts val="0"/>
                        </a:spcBef>
                        <a:spcAft>
                          <a:spcPts val="0"/>
                        </a:spcAft>
                        <a:buClr>
                          <a:srgbClr val="000000"/>
                        </a:buClr>
                        <a:buSzPts val="11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ACTION NEEDED</a:t>
                      </a:r>
                      <a:endParaRPr b="1" i="0" sz="1100" u="none" cap="none" strike="noStrike">
                        <a:solidFill>
                          <a:schemeClr val="accent1"/>
                        </a:solidFill>
                        <a:latin typeface="Source Sans Pro SemiBold"/>
                        <a:ea typeface="Source Sans Pro SemiBold"/>
                        <a:cs typeface="Source Sans Pro SemiBold"/>
                        <a:sym typeface="Source Sans Pro SemiBold"/>
                      </a:endParaRPr>
                    </a:p>
                  </a:txBody>
                  <a:tcPr marT="24375" marB="24375" marR="24375" marL="243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DATE</a:t>
                      </a:r>
                      <a:endParaRPr sz="1400" u="none" cap="none" strike="noStrike"/>
                    </a:p>
                    <a:p>
                      <a:pPr indent="0" lvl="0" marL="0" marR="0" rtl="0" algn="l">
                        <a:lnSpc>
                          <a:spcPct val="100000"/>
                        </a:lnSpc>
                        <a:spcBef>
                          <a:spcPts val="0"/>
                        </a:spcBef>
                        <a:spcAft>
                          <a:spcPts val="0"/>
                        </a:spcAft>
                        <a:buClr>
                          <a:srgbClr val="000000"/>
                        </a:buClr>
                        <a:buSzPts val="9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ENTERED</a:t>
                      </a:r>
                      <a:endParaRPr sz="1100" u="none" cap="none" strike="noStrike"/>
                    </a:p>
                  </a:txBody>
                  <a:tcPr marT="24375" marB="24375" marR="243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STATUS</a:t>
                      </a:r>
                      <a:endParaRPr sz="1100" u="none" cap="none" strike="noStrike"/>
                    </a:p>
                  </a:txBody>
                  <a:tcPr marT="24375" marB="24375" marR="24375" marL="243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NOTES</a:t>
                      </a:r>
                      <a:endParaRPr sz="1100" u="none" cap="none" strike="noStrike"/>
                    </a:p>
                  </a:txBody>
                  <a:tcPr marT="24375" marB="24375" marR="24375"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769000">
                <a:tc>
                  <a:txBody>
                    <a:bodyPr/>
                    <a:lstStyle/>
                    <a:p>
                      <a:pPr indent="0" lvl="0" marL="0" marR="0" rtl="0" algn="l">
                        <a:lnSpc>
                          <a:spcPct val="100000"/>
                        </a:lnSpc>
                        <a:spcBef>
                          <a:spcPts val="0"/>
                        </a:spcBef>
                        <a:spcAft>
                          <a:spcPts val="0"/>
                        </a:spcAft>
                        <a:buClr>
                          <a:srgbClr val="000000"/>
                        </a:buClr>
                        <a:buSzPts val="1200"/>
                        <a:buFont typeface="Arial"/>
                        <a:buNone/>
                      </a:pPr>
                      <a:r>
                        <a:rPr b="0" lang="en-US" sz="1200" u="none" cap="none" strike="noStrike">
                          <a:solidFill>
                            <a:schemeClr val="dk2"/>
                          </a:solidFill>
                          <a:latin typeface="Source Sans Pro SemiBold"/>
                          <a:ea typeface="Source Sans Pro SemiBold"/>
                          <a:cs typeface="Source Sans Pro SemiBold"/>
                          <a:sym typeface="Source Sans Pro SemiBold"/>
                        </a:rPr>
                        <a:t>Legal review</a:t>
                      </a:r>
                      <a:endParaRPr b="0" sz="1200" u="none" cap="none" strike="noStrike">
                        <a:solidFill>
                          <a:schemeClr val="dk2"/>
                        </a:solidFill>
                        <a:latin typeface="Source Sans Pro SemiBold"/>
                        <a:ea typeface="Source Sans Pro SemiBold"/>
                        <a:cs typeface="Source Sans Pro SemiBold"/>
                        <a:sym typeface="Source Sans Pro SemiBold"/>
                      </a:endParaRPr>
                    </a:p>
                  </a:txBody>
                  <a:tcPr marT="91450" marB="91450" marR="1828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Tarsha Tremble (Business Owner)</a:t>
                      </a:r>
                      <a:endParaRPr sz="120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200"/>
                        <a:buFont typeface="Noto Sans Symbols"/>
                        <a:buChar char="▪"/>
                      </a:pPr>
                      <a:r>
                        <a:rPr lang="en-US" sz="1200" u="none" cap="none" strike="noStrike">
                          <a:solidFill>
                            <a:schemeClr val="dk2"/>
                          </a:solidFill>
                          <a:latin typeface="Source Sans Pro"/>
                          <a:ea typeface="Source Sans Pro"/>
                          <a:cs typeface="Source Sans Pro"/>
                          <a:sym typeface="Source Sans Pro"/>
                        </a:rPr>
                        <a:t>Business Owner is seeking a POC with the Office of General Counsel to understand requirements for legal review and timeline</a:t>
                      </a:r>
                      <a:endParaRPr sz="120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Sprint 3 - </a:t>
                      </a:r>
                      <a:endParaRPr sz="1400" u="none" cap="none" strike="noStrike"/>
                    </a:p>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3/2/22</a:t>
                      </a:r>
                      <a:endParaRPr sz="12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MVP is approved, opt-in is still in review</a:t>
                      </a:r>
                      <a:endParaRPr sz="1200" u="none" cap="none" strike="noStrike">
                        <a:solidFill>
                          <a:schemeClr val="dk2"/>
                        </a:solidFill>
                        <a:latin typeface="Source Sans Pro"/>
                        <a:ea typeface="Source Sans Pro"/>
                        <a:cs typeface="Source Sans Pro"/>
                        <a:sym typeface="Source Sans Pro"/>
                      </a:endParaRPr>
                    </a:p>
                  </a:txBody>
                  <a:tcPr marT="91450" marB="91450" marR="243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PDF Accessibility </a:t>
                      </a:r>
                      <a:endParaRPr sz="120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Tarsha Tremble (Business Owner)</a:t>
                      </a:r>
                      <a:endParaRPr sz="120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dk2"/>
                          </a:solidFill>
                        </a:rPr>
                        <a:t>Team received PDF from IRS, but PDF is still not accessible once it is populated with data</a:t>
                      </a:r>
                      <a:endParaRPr b="0" i="0" sz="1200" u="none" cap="none" strike="noStrike">
                        <a:solidFill>
                          <a:schemeClr val="dk2"/>
                        </a:solidFill>
                      </a:endParaRPr>
                    </a:p>
                  </a:txBody>
                  <a:tcPr marT="91450" marB="91450" marR="1828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Sprint 3 – 3/3/22</a:t>
                      </a:r>
                      <a:endParaRPr sz="12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rPr>
                        <a:t>Team is awaiting further word from 508 office</a:t>
                      </a:r>
                      <a:endParaRPr b="0" i="0" sz="1200" u="none" cap="none" strike="noStrike">
                        <a:solidFill>
                          <a:schemeClr val="dk2"/>
                        </a:solidFill>
                      </a:endParaRPr>
                    </a:p>
                  </a:txBody>
                  <a:tcPr marT="91450" marB="91450" marR="243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626" name="Google Shape;626;p64"/>
          <p:cNvSpPr/>
          <p:nvPr/>
        </p:nvSpPr>
        <p:spPr>
          <a:xfrm>
            <a:off x="7739276" y="1627427"/>
            <a:ext cx="176721" cy="183419"/>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7" name="Google Shape;627;p64"/>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628" name="Google Shape;628;p64"/>
          <p:cNvSpPr txBox="1"/>
          <p:nvPr/>
        </p:nvSpPr>
        <p:spPr>
          <a:xfrm>
            <a:off x="10140593" y="6408650"/>
            <a:ext cx="1500232"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1095-B Blockers</a:t>
            </a:r>
            <a:endParaRPr b="0" i="0" sz="1400" u="none" cap="none" strike="noStrike">
              <a:solidFill>
                <a:srgbClr val="000000"/>
              </a:solidFill>
              <a:latin typeface="Arial"/>
              <a:ea typeface="Arial"/>
              <a:cs typeface="Arial"/>
              <a:sym typeface="Arial"/>
            </a:endParaRPr>
          </a:p>
        </p:txBody>
      </p:sp>
      <p:sp>
        <p:nvSpPr>
          <p:cNvPr id="629" name="Google Shape;629;p64"/>
          <p:cNvSpPr/>
          <p:nvPr/>
        </p:nvSpPr>
        <p:spPr>
          <a:xfrm>
            <a:off x="7739276" y="2341008"/>
            <a:ext cx="176721" cy="18341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0" name="Google Shape;630;p64"/>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4" name="Shape 634"/>
        <p:cNvGrpSpPr/>
        <p:nvPr/>
      </p:nvGrpSpPr>
      <p:grpSpPr>
        <a:xfrm>
          <a:off x="0" y="0"/>
          <a:ext cx="0" cy="0"/>
          <a:chOff x="0" y="0"/>
          <a:chExt cx="0" cy="0"/>
        </a:xfrm>
      </p:grpSpPr>
      <p:sp>
        <p:nvSpPr>
          <p:cNvPr id="635" name="Google Shape;635;p65"/>
          <p:cNvSpPr txBox="1"/>
          <p:nvPr>
            <p:ph type="title"/>
          </p:nvPr>
        </p:nvSpPr>
        <p:spPr>
          <a:xfrm>
            <a:off x="252781" y="372559"/>
            <a:ext cx="11889369" cy="61312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1095-B Remaining actions, with external dependencies</a:t>
            </a:r>
            <a:endParaRPr/>
          </a:p>
        </p:txBody>
      </p:sp>
      <p:sp>
        <p:nvSpPr>
          <p:cNvPr id="636" name="Google Shape;636;p65"/>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637" name="Google Shape;637;p65"/>
          <p:cNvGraphicFramePr/>
          <p:nvPr/>
        </p:nvGraphicFramePr>
        <p:xfrm>
          <a:off x="427741" y="938708"/>
          <a:ext cx="3000000" cy="3000000"/>
        </p:xfrm>
        <a:graphic>
          <a:graphicData uri="http://schemas.openxmlformats.org/drawingml/2006/table">
            <a:tbl>
              <a:tblPr>
                <a:noFill/>
                <a:tableStyleId>{7024D23C-69B3-4A72-A20E-E68B895A13C7}</a:tableStyleId>
              </a:tblPr>
              <a:tblGrid>
                <a:gridCol w="1453575"/>
                <a:gridCol w="860525"/>
                <a:gridCol w="5209200"/>
                <a:gridCol w="1202125"/>
                <a:gridCol w="2632150"/>
              </a:tblGrid>
              <a:tr h="421425">
                <a:tc>
                  <a:txBody>
                    <a:bodyPr/>
                    <a:lstStyle/>
                    <a:p>
                      <a:pPr indent="0" lvl="0" marL="0" marR="0" rtl="0" algn="l">
                        <a:lnSpc>
                          <a:spcPct val="114999"/>
                        </a:lnSpc>
                        <a:spcBef>
                          <a:spcPts val="0"/>
                        </a:spcBef>
                        <a:spcAft>
                          <a:spcPts val="0"/>
                        </a:spcAft>
                        <a:buClr>
                          <a:srgbClr val="000000"/>
                        </a:buClr>
                        <a:buSzPts val="11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ITEM</a:t>
                      </a:r>
                      <a:endParaRPr sz="1100" u="none" cap="none" strike="noStrike"/>
                    </a:p>
                  </a:txBody>
                  <a:tcPr marT="24375"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80000"/>
                        </a:lnSpc>
                        <a:spcBef>
                          <a:spcPts val="0"/>
                        </a:spcBef>
                        <a:spcAft>
                          <a:spcPts val="0"/>
                        </a:spcAft>
                        <a:buClr>
                          <a:srgbClr val="000000"/>
                        </a:buClr>
                        <a:buSzPts val="8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WORK STREAM</a:t>
                      </a:r>
                      <a:endParaRPr b="1" i="0" sz="1100" u="none" cap="none" strike="noStrike">
                        <a:solidFill>
                          <a:schemeClr val="accent1"/>
                        </a:solidFill>
                        <a:latin typeface="Source Sans Pro SemiBold"/>
                        <a:ea typeface="Source Sans Pro SemiBold"/>
                        <a:cs typeface="Source Sans Pro SemiBold"/>
                        <a:sym typeface="Source Sans Pro SemiBold"/>
                      </a:endParaRPr>
                    </a:p>
                  </a:txBody>
                  <a:tcPr marT="24375" marB="0" marR="243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14999"/>
                        </a:lnSpc>
                        <a:spcBef>
                          <a:spcPts val="0"/>
                        </a:spcBef>
                        <a:spcAft>
                          <a:spcPts val="0"/>
                        </a:spcAft>
                        <a:buClr>
                          <a:srgbClr val="000000"/>
                        </a:buClr>
                        <a:buSzPts val="11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ACTION NEEDED</a:t>
                      </a:r>
                      <a:endParaRPr b="1" i="0" sz="1100" u="none" cap="none" strike="noStrike">
                        <a:solidFill>
                          <a:schemeClr val="accent1"/>
                        </a:solidFill>
                        <a:latin typeface="Source Sans Pro SemiBold"/>
                        <a:ea typeface="Source Sans Pro SemiBold"/>
                        <a:cs typeface="Source Sans Pro SemiBold"/>
                        <a:sym typeface="Source Sans Pro SemiBold"/>
                      </a:endParaRPr>
                    </a:p>
                  </a:txBody>
                  <a:tcPr marT="24375" marB="0" marR="243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80000"/>
                        </a:lnSpc>
                        <a:spcBef>
                          <a:spcPts val="0"/>
                        </a:spcBef>
                        <a:spcAft>
                          <a:spcPts val="0"/>
                        </a:spcAft>
                        <a:buClr>
                          <a:srgbClr val="000000"/>
                        </a:buClr>
                        <a:buSzPts val="11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TARGET </a:t>
                      </a:r>
                      <a:endParaRPr sz="1400" u="none" cap="none" strike="noStrike"/>
                    </a:p>
                    <a:p>
                      <a:pPr indent="0" lvl="0" marL="0" marR="0" rtl="0" algn="l">
                        <a:lnSpc>
                          <a:spcPct val="80000"/>
                        </a:lnSpc>
                        <a:spcBef>
                          <a:spcPts val="0"/>
                        </a:spcBef>
                        <a:spcAft>
                          <a:spcPts val="0"/>
                        </a:spcAft>
                        <a:buClr>
                          <a:srgbClr val="000000"/>
                        </a:buClr>
                        <a:buSzPts val="11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COMPLETE DATE</a:t>
                      </a:r>
                      <a:endParaRPr b="1" i="0" sz="1100" u="none" cap="none" strike="noStrike">
                        <a:solidFill>
                          <a:schemeClr val="accent1"/>
                        </a:solidFill>
                        <a:latin typeface="Source Sans Pro SemiBold"/>
                        <a:ea typeface="Source Sans Pro SemiBold"/>
                        <a:cs typeface="Source Sans Pro SemiBold"/>
                        <a:sym typeface="Source Sans Pro SemiBold"/>
                      </a:endParaRPr>
                    </a:p>
                  </a:txBody>
                  <a:tcPr marT="24375" marB="0" marR="243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14999"/>
                        </a:lnSpc>
                        <a:spcBef>
                          <a:spcPts val="0"/>
                        </a:spcBef>
                        <a:spcAft>
                          <a:spcPts val="0"/>
                        </a:spcAft>
                        <a:buClr>
                          <a:srgbClr val="000000"/>
                        </a:buClr>
                        <a:buSzPts val="1100"/>
                        <a:buFont typeface="Arial"/>
                        <a:buNone/>
                      </a:pPr>
                      <a:r>
                        <a:rPr b="1" i="0" lang="en-US" sz="1100" u="none" cap="none" strike="noStrike">
                          <a:solidFill>
                            <a:schemeClr val="accent1"/>
                          </a:solidFill>
                          <a:latin typeface="Source Sans Pro SemiBold"/>
                          <a:ea typeface="Source Sans Pro SemiBold"/>
                          <a:cs typeface="Source Sans Pro SemiBold"/>
                          <a:sym typeface="Source Sans Pro SemiBold"/>
                        </a:rPr>
                        <a:t>PREREQUISITE</a:t>
                      </a:r>
                      <a:endParaRPr b="1" i="0" sz="1100" u="none" cap="none" strike="noStrike">
                        <a:solidFill>
                          <a:schemeClr val="accent1"/>
                        </a:solidFill>
                        <a:latin typeface="Source Sans Pro SemiBold"/>
                        <a:ea typeface="Source Sans Pro SemiBold"/>
                        <a:cs typeface="Source Sans Pro SemiBold"/>
                        <a:sym typeface="Source Sans Pro SemiBold"/>
                      </a:endParaRPr>
                    </a:p>
                  </a:txBody>
                  <a:tcPr marT="24375" marB="0" marR="243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81690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SemiBold"/>
                          <a:ea typeface="Source Sans Pro SemiBold"/>
                          <a:cs typeface="Source Sans Pro SemiBold"/>
                          <a:sym typeface="Source Sans Pro SemiBold"/>
                        </a:rPr>
                        <a:t>Launch</a:t>
                      </a:r>
                      <a:endParaRPr b="0" sz="1050" u="none" cap="none" strike="noStrike">
                        <a:solidFill>
                          <a:schemeClr val="dk2"/>
                        </a:solidFill>
                        <a:latin typeface="Source Sans Pro SemiBold"/>
                        <a:ea typeface="Source Sans Pro SemiBold"/>
                        <a:cs typeface="Source Sans Pro SemiBold"/>
                        <a:sym typeface="Source Sans Pro SemiBold"/>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 &amp; Tech</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104775" lvl="0" marL="17145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Work with tech to create a vets-website release</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End of June</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None</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16900">
                <a:tc>
                  <a:txBody>
                    <a:bodyPr/>
                    <a:lstStyle/>
                    <a:p>
                      <a:pPr indent="0" lvl="0" marL="0" marR="0" rtl="0" algn="l">
                        <a:lnSpc>
                          <a:spcPct val="100000"/>
                        </a:lnSpc>
                        <a:spcBef>
                          <a:spcPts val="0"/>
                        </a:spcBef>
                        <a:spcAft>
                          <a:spcPts val="0"/>
                        </a:spcAft>
                        <a:buClr>
                          <a:srgbClr val="000000"/>
                        </a:buClr>
                        <a:buSzPts val="1050"/>
                        <a:buFont typeface="Arial"/>
                        <a:buNone/>
                      </a:pPr>
                      <a:r>
                        <a:rPr b="0" lang="en-US" sz="1050" u="none" cap="none" strike="noStrike">
                          <a:solidFill>
                            <a:schemeClr val="dk2"/>
                          </a:solidFill>
                          <a:latin typeface="Source Sans Pro SemiBold"/>
                          <a:ea typeface="Source Sans Pro SemiBold"/>
                          <a:cs typeface="Source Sans Pro SemiBold"/>
                          <a:sym typeface="Source Sans Pro SemiBold"/>
                        </a:rPr>
                        <a:t>UAT</a:t>
                      </a:r>
                      <a:endParaRPr b="0" sz="1050" u="none" cap="none" strike="noStrike">
                        <a:solidFill>
                          <a:schemeClr val="dk2"/>
                        </a:solidFill>
                        <a:latin typeface="Source Sans Pro SemiBold"/>
                        <a:ea typeface="Source Sans Pro SemiBold"/>
                        <a:cs typeface="Source Sans Pro SemiBold"/>
                        <a:sym typeface="Source Sans Pro SemiBold"/>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 &amp; Tech</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Follow Collaboration Cycle guidelines for UAT</a:t>
                      </a:r>
                      <a:endParaRPr sz="1050" u="none" cap="none" strike="noStrike">
                        <a:solidFill>
                          <a:schemeClr val="dk2"/>
                        </a:solidFill>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TBD</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 dark launched</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r>
              <a:tr h="648325">
                <a:tc>
                  <a:txBody>
                    <a:bodyPr/>
                    <a:lstStyle/>
                    <a:p>
                      <a:pPr indent="0" lvl="0" marL="0" marR="0" rtl="0" algn="l">
                        <a:lnSpc>
                          <a:spcPct val="100000"/>
                        </a:lnSpc>
                        <a:spcBef>
                          <a:spcPts val="0"/>
                        </a:spcBef>
                        <a:spcAft>
                          <a:spcPts val="0"/>
                        </a:spcAft>
                        <a:buClr>
                          <a:srgbClr val="000000"/>
                        </a:buClr>
                        <a:buSzPts val="1050"/>
                        <a:buFont typeface="Arial"/>
                        <a:buNone/>
                      </a:pPr>
                      <a:r>
                        <a:rPr b="0" lang="en-US" sz="1050" u="none" cap="none" strike="noStrike">
                          <a:solidFill>
                            <a:schemeClr val="dk2"/>
                          </a:solidFill>
                          <a:latin typeface="Source Sans Pro SemiBold"/>
                          <a:ea typeface="Source Sans Pro SemiBold"/>
                          <a:cs typeface="Source Sans Pro SemiBold"/>
                          <a:sym typeface="Source Sans Pro SemiBold"/>
                        </a:rPr>
                        <a:t>1095-B Opt-in</a:t>
                      </a:r>
                      <a:endParaRPr b="0" sz="1050" u="none" cap="none" strike="noStrike">
                        <a:solidFill>
                          <a:schemeClr val="dk2"/>
                        </a:solidFill>
                        <a:latin typeface="Source Sans Pro SemiBold"/>
                        <a:ea typeface="Source Sans Pro SemiBold"/>
                        <a:cs typeface="Source Sans Pro SemiBold"/>
                        <a:sym typeface="Source Sans Pro SemiBold"/>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Follow up with HEC and Profiles team to ensure opt-in is done</a:t>
                      </a:r>
                      <a:endParaRPr sz="1400" u="none" cap="none" strike="noStrike"/>
                    </a:p>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Update draft communications and announcement plans, based on when opt-in will be launched</a:t>
                      </a:r>
                      <a:endParaRPr sz="1050" u="none" cap="none" strike="noStrike">
                        <a:solidFill>
                          <a:srgbClr val="303A46"/>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June - July </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HEC and Profiles commitment to building opt-in</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337125">
                <a:tc>
                  <a:txBody>
                    <a:bodyPr/>
                    <a:lstStyle/>
                    <a:p>
                      <a:pPr indent="0" lvl="0" marL="0" marR="0" rtl="0" algn="l">
                        <a:lnSpc>
                          <a:spcPct val="100000"/>
                        </a:lnSpc>
                        <a:spcBef>
                          <a:spcPts val="0"/>
                        </a:spcBef>
                        <a:spcAft>
                          <a:spcPts val="0"/>
                        </a:spcAft>
                        <a:buClr>
                          <a:srgbClr val="000000"/>
                        </a:buClr>
                        <a:buSzPts val="1050"/>
                        <a:buFont typeface="Arial"/>
                        <a:buNone/>
                      </a:pPr>
                      <a:r>
                        <a:rPr b="0" lang="en-US" sz="1050" u="none" cap="none" strike="noStrike">
                          <a:solidFill>
                            <a:schemeClr val="dk2"/>
                          </a:solidFill>
                          <a:latin typeface="Source Sans Pro SemiBold"/>
                          <a:ea typeface="Source Sans Pro SemiBold"/>
                          <a:cs typeface="Source Sans Pro SemiBold"/>
                          <a:sym typeface="Source Sans Pro SemiBold"/>
                        </a:rPr>
                        <a:t>Legal Review</a:t>
                      </a:r>
                      <a:endParaRPr b="0" sz="1050" u="none" cap="none" strike="noStrike">
                        <a:solidFill>
                          <a:schemeClr val="dk2"/>
                        </a:solidFill>
                        <a:latin typeface="Source Sans Pro SemiBold"/>
                        <a:ea typeface="Source Sans Pro SemiBold"/>
                        <a:cs typeface="Source Sans Pro SemiBold"/>
                        <a:sym typeface="Source Sans Pro SemiBold"/>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Work with Tarsha to complete legal review for Opt-In</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June – Aug </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POC name from Tarsha</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648325">
                <a:tc>
                  <a:txBody>
                    <a:bodyPr/>
                    <a:lstStyle/>
                    <a:p>
                      <a:pPr indent="0" lvl="0" marL="0" marR="0" rtl="0" algn="l">
                        <a:lnSpc>
                          <a:spcPct val="100000"/>
                        </a:lnSpc>
                        <a:spcBef>
                          <a:spcPts val="0"/>
                        </a:spcBef>
                        <a:spcAft>
                          <a:spcPts val="0"/>
                        </a:spcAft>
                        <a:buClr>
                          <a:srgbClr val="000000"/>
                        </a:buClr>
                        <a:buSzPts val="1050"/>
                        <a:buFont typeface="Arial"/>
                        <a:buNone/>
                      </a:pPr>
                      <a:r>
                        <a:rPr b="0" lang="en-US" sz="1050" u="none" cap="none" strike="noStrike">
                          <a:solidFill>
                            <a:schemeClr val="dk2"/>
                          </a:solidFill>
                          <a:latin typeface="Source Sans Pro SemiBold"/>
                          <a:ea typeface="Source Sans Pro SemiBold"/>
                          <a:cs typeface="Source Sans Pro SemiBold"/>
                          <a:sym typeface="Source Sans Pro SemiBold"/>
                        </a:rPr>
                        <a:t>Post Launch </a:t>
                      </a:r>
                      <a:endParaRPr sz="1400" u="none" cap="none" strike="noStrike"/>
                    </a:p>
                    <a:p>
                      <a:pPr indent="0" lvl="0" marL="0" marR="0" rtl="0" algn="l">
                        <a:lnSpc>
                          <a:spcPct val="100000"/>
                        </a:lnSpc>
                        <a:spcBef>
                          <a:spcPts val="0"/>
                        </a:spcBef>
                        <a:spcAft>
                          <a:spcPts val="0"/>
                        </a:spcAft>
                        <a:buClr>
                          <a:srgbClr val="000000"/>
                        </a:buClr>
                        <a:buSzPts val="1050"/>
                        <a:buFont typeface="Arial"/>
                        <a:buNone/>
                      </a:pPr>
                      <a:r>
                        <a:rPr b="0" lang="en-US" sz="1050" u="none" cap="none" strike="noStrike">
                          <a:solidFill>
                            <a:schemeClr val="dk2"/>
                          </a:solidFill>
                          <a:latin typeface="Source Sans Pro SemiBold"/>
                          <a:ea typeface="Source Sans Pro SemiBold"/>
                          <a:cs typeface="Source Sans Pro SemiBold"/>
                          <a:sym typeface="Source Sans Pro SemiBold"/>
                        </a:rPr>
                        <a:t>Check- In</a:t>
                      </a:r>
                      <a:endParaRPr b="0" sz="1050" u="none" cap="none" strike="noStrike">
                        <a:solidFill>
                          <a:schemeClr val="dk2"/>
                        </a:solidFill>
                        <a:latin typeface="Source Sans Pro SemiBold"/>
                        <a:ea typeface="Source Sans Pro SemiBold"/>
                        <a:cs typeface="Source Sans Pro SemiBold"/>
                        <a:sym typeface="Source Sans Pro SemiBold"/>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Complete Collaboration Cycle milestone to KPIs post launch </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TBD (One month after launch and announcement)</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 launched in prod</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702875">
                <a:tc>
                  <a:txBody>
                    <a:bodyPr/>
                    <a:lstStyle/>
                    <a:p>
                      <a:pPr indent="0" lvl="0" marL="0" marR="0" rtl="0" algn="l">
                        <a:lnSpc>
                          <a:spcPct val="100000"/>
                        </a:lnSpc>
                        <a:spcBef>
                          <a:spcPts val="0"/>
                        </a:spcBef>
                        <a:spcAft>
                          <a:spcPts val="0"/>
                        </a:spcAft>
                        <a:buClr>
                          <a:srgbClr val="000000"/>
                        </a:buClr>
                        <a:buSzPts val="1050"/>
                        <a:buFont typeface="Arial"/>
                        <a:buNone/>
                      </a:pPr>
                      <a:r>
                        <a:rPr b="0" lang="en-US" sz="1050" u="none" cap="none" strike="noStrike">
                          <a:solidFill>
                            <a:schemeClr val="dk2"/>
                          </a:solidFill>
                          <a:latin typeface="Source Sans Pro SemiBold"/>
                          <a:ea typeface="Source Sans Pro SemiBold"/>
                          <a:cs typeface="Source Sans Pro SemiBold"/>
                          <a:sym typeface="Source Sans Pro SemiBold"/>
                        </a:rPr>
                        <a:t>Links from VA.gov pages to 1095-B</a:t>
                      </a:r>
                      <a:endParaRPr b="0" sz="1050" u="none" cap="none" strike="noStrike">
                        <a:solidFill>
                          <a:schemeClr val="dk2"/>
                        </a:solidFill>
                        <a:latin typeface="Source Sans Pro SemiBold"/>
                        <a:ea typeface="Source Sans Pro SemiBold"/>
                        <a:cs typeface="Source Sans Pro SemiBold"/>
                        <a:sym typeface="Source Sans Pro SemiBold"/>
                      </a:endParaRPr>
                    </a:p>
                  </a:txBody>
                  <a:tcPr marT="91450" marB="914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 &amp; Design</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400" u="none" cap="none" strike="noStrike"/>
                    </a:p>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Work with IA team to have 1095-B page added to navigation and be found in VA.gov search</a:t>
                      </a:r>
                      <a:endParaRPr sz="1400" u="none" cap="none" strike="noStrike"/>
                    </a:p>
                  </a:txBody>
                  <a:tcPr marT="91450" marB="914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June or later</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 launched in prod; aligned on comm plan with Tarsha,  Tracey</a:t>
                      </a:r>
                      <a:endParaRPr sz="1050" u="none" cap="none" strike="noStrike"/>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400700">
                <a:tc>
                  <a:txBody>
                    <a:bodyPr/>
                    <a:lstStyle/>
                    <a:p>
                      <a:pPr indent="0" lvl="0" marL="0" marR="0" rtl="0" algn="l">
                        <a:lnSpc>
                          <a:spcPct val="100000"/>
                        </a:lnSpc>
                        <a:spcBef>
                          <a:spcPts val="0"/>
                        </a:spcBef>
                        <a:spcAft>
                          <a:spcPts val="0"/>
                        </a:spcAft>
                        <a:buClr>
                          <a:srgbClr val="000000"/>
                        </a:buClr>
                        <a:buSzPts val="1050"/>
                        <a:buFont typeface="Arial"/>
                        <a:buNone/>
                      </a:pPr>
                      <a:r>
                        <a:rPr b="0" lang="en-US" sz="1050" u="none" cap="none" strike="noStrike">
                          <a:solidFill>
                            <a:schemeClr val="dk2"/>
                          </a:solidFill>
                          <a:latin typeface="Source Sans Pro SemiBold"/>
                          <a:ea typeface="Source Sans Pro SemiBold"/>
                          <a:cs typeface="Source Sans Pro SemiBold"/>
                          <a:sym typeface="Source Sans Pro SemiBold"/>
                        </a:rPr>
                        <a:t>1095-B update strategy</a:t>
                      </a:r>
                      <a:endParaRPr b="0" sz="1050" u="none" cap="none" strike="noStrike">
                        <a:solidFill>
                          <a:schemeClr val="dk2"/>
                        </a:solidFill>
                        <a:latin typeface="Source Sans Pro SemiBold"/>
                        <a:ea typeface="Source Sans Pro SemiBold"/>
                        <a:cs typeface="Source Sans Pro SemiBold"/>
                        <a:sym typeface="Source Sans Pro SemiBold"/>
                      </a:endParaRPr>
                    </a:p>
                  </a:txBody>
                  <a:tcPr marT="9145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a:t>
                      </a:r>
                      <a:endParaRPr sz="1050" u="none" cap="none" strike="noStrike">
                        <a:solidFill>
                          <a:schemeClr val="dk2"/>
                        </a:solidFill>
                        <a:latin typeface="Source Sans Pro"/>
                        <a:ea typeface="Source Sans Pro"/>
                        <a:cs typeface="Source Sans Pro"/>
                        <a:sym typeface="Source Sans Pro"/>
                      </a:endParaRPr>
                    </a:p>
                  </a:txBody>
                  <a:tcPr marT="91450" marB="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Align on who will own 1095-B long term, including updating the PDF template each year</a:t>
                      </a:r>
                      <a:endParaRPr sz="1050" u="none" cap="none" strike="noStrike">
                        <a:solidFill>
                          <a:schemeClr val="dk2"/>
                        </a:solidFill>
                        <a:latin typeface="Source Sans Pro"/>
                        <a:ea typeface="Source Sans Pro"/>
                        <a:cs typeface="Source Sans Pro"/>
                        <a:sym typeface="Source Sans Pro"/>
                      </a:endParaRPr>
                    </a:p>
                  </a:txBody>
                  <a:tcPr marT="9145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dk2"/>
                          </a:solidFill>
                          <a:latin typeface="Source Sans Pro"/>
                          <a:ea typeface="Source Sans Pro"/>
                          <a:cs typeface="Source Sans Pro"/>
                          <a:sym typeface="Source Sans Pro"/>
                        </a:rPr>
                        <a:t>May or later</a:t>
                      </a:r>
                      <a:endParaRPr b="0" i="0" sz="105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 complete and launched in production</a:t>
                      </a:r>
                      <a:endParaRPr sz="1050" u="none" cap="none" strike="noStrike">
                        <a:solidFill>
                          <a:schemeClr val="dk2"/>
                        </a:solidFill>
                        <a:latin typeface="Source Sans Pro"/>
                        <a:ea typeface="Source Sans Pro"/>
                        <a:cs typeface="Source Sans Pro"/>
                        <a:sym typeface="Source Sans Pro"/>
                      </a:endParaRPr>
                    </a:p>
                  </a:txBody>
                  <a:tcPr marT="9145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648325">
                <a:tc>
                  <a:txBody>
                    <a:bodyPr/>
                    <a:lstStyle/>
                    <a:p>
                      <a:pPr indent="0" lvl="0" marL="0" marR="0" rtl="0" algn="l">
                        <a:lnSpc>
                          <a:spcPct val="100000"/>
                        </a:lnSpc>
                        <a:spcBef>
                          <a:spcPts val="0"/>
                        </a:spcBef>
                        <a:spcAft>
                          <a:spcPts val="0"/>
                        </a:spcAft>
                        <a:buClr>
                          <a:srgbClr val="000000"/>
                        </a:buClr>
                        <a:buSzPts val="1050"/>
                        <a:buFont typeface="Arial"/>
                        <a:buNone/>
                      </a:pPr>
                      <a:r>
                        <a:rPr b="0" lang="en-US" sz="1050" u="none" cap="none" strike="noStrike">
                          <a:solidFill>
                            <a:schemeClr val="dk2"/>
                          </a:solidFill>
                          <a:latin typeface="Source Sans Pro SemiBold"/>
                          <a:ea typeface="Source Sans Pro SemiBold"/>
                          <a:cs typeface="Source Sans Pro SemiBold"/>
                          <a:sym typeface="Source Sans Pro SemiBold"/>
                        </a:rPr>
                        <a:t>Communications to announce launch</a:t>
                      </a:r>
                      <a:endParaRPr b="0" sz="1050" u="none" cap="none" strike="noStrike">
                        <a:solidFill>
                          <a:schemeClr val="dk2"/>
                        </a:solidFill>
                        <a:latin typeface="Source Sans Pro SemiBold"/>
                        <a:ea typeface="Source Sans Pro SemiBold"/>
                        <a:cs typeface="Source Sans Pro SemiBold"/>
                        <a:sym typeface="Source Sans Pro SemiBold"/>
                      </a:endParaRPr>
                    </a:p>
                  </a:txBody>
                  <a:tcPr marT="91450" marB="914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 &amp; Design</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400" u="none" cap="none" strike="noStrike"/>
                    </a:p>
                    <a:p>
                      <a:pPr indent="-171450" lvl="0" marL="171450" marR="0" rtl="0" algn="l">
                        <a:lnSpc>
                          <a:spcPct val="100000"/>
                        </a:lnSpc>
                        <a:spcBef>
                          <a:spcPts val="0"/>
                        </a:spcBef>
                        <a:spcAft>
                          <a:spcPts val="0"/>
                        </a:spcAft>
                        <a:buClr>
                          <a:srgbClr val="000000"/>
                        </a:buClr>
                        <a:buSzPts val="1050"/>
                        <a:buFont typeface="Noto Sans Symbols"/>
                        <a:buChar char="▪"/>
                      </a:pPr>
                      <a:r>
                        <a:rPr lang="en-US" sz="1050" u="none" cap="none" strike="noStrike">
                          <a:solidFill>
                            <a:schemeClr val="dk2"/>
                          </a:solidFill>
                          <a:latin typeface="Source Sans Pro"/>
                          <a:ea typeface="Source Sans Pro"/>
                          <a:cs typeface="Source Sans Pro"/>
                          <a:sym typeface="Source Sans Pro"/>
                        </a:rPr>
                        <a:t>Work with VA Notify team to build and launch communications on their platform</a:t>
                      </a:r>
                      <a:endParaRPr sz="1050" u="none" cap="none" strike="noStrike">
                        <a:solidFill>
                          <a:schemeClr val="dk2"/>
                        </a:solidFill>
                        <a:latin typeface="Source Sans Pro"/>
                        <a:ea typeface="Source Sans Pro"/>
                        <a:cs typeface="Source Sans Pro"/>
                        <a:sym typeface="Source Sans Pro"/>
                      </a:endParaRPr>
                    </a:p>
                  </a:txBody>
                  <a:tcPr marT="91450" marB="914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October - December 2022</a:t>
                      </a:r>
                      <a:endParaRPr sz="1050" u="none" cap="none" strike="noStrike">
                        <a:solidFill>
                          <a:schemeClr val="dk2"/>
                        </a:solidFill>
                        <a:latin typeface="Source Sans Pro"/>
                        <a:ea typeface="Source Sans Pro"/>
                        <a:cs typeface="Source Sans Pro"/>
                        <a:sym typeface="Source Sans Pro"/>
                      </a:endParaRPr>
                    </a:p>
                  </a:txBody>
                  <a:tcPr marT="91450" marB="91450" marR="18287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Product launched in prod; aligned on communication plan with Tarsha/Tracey</a:t>
                      </a:r>
                      <a:endParaRPr sz="1400" u="none" cap="none" strike="noStrike"/>
                    </a:p>
                  </a:txBody>
                  <a:tcPr marT="91450" marB="9145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bl>
          </a:graphicData>
        </a:graphic>
      </p:graphicFrame>
      <p:sp>
        <p:nvSpPr>
          <p:cNvPr id="638" name="Google Shape;638;p65"/>
          <p:cNvSpPr txBox="1"/>
          <p:nvPr/>
        </p:nvSpPr>
        <p:spPr>
          <a:xfrm>
            <a:off x="9641352" y="6408650"/>
            <a:ext cx="1999473"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1095-B Remaining actions</a:t>
            </a:r>
            <a:endParaRPr b="0" i="0" sz="1400" u="none" cap="none" strike="noStrike">
              <a:solidFill>
                <a:srgbClr val="000000"/>
              </a:solidFill>
              <a:latin typeface="Arial"/>
              <a:ea typeface="Arial"/>
              <a:cs typeface="Arial"/>
              <a:sym typeface="Arial"/>
            </a:endParaRPr>
          </a:p>
        </p:txBody>
      </p:sp>
      <p:sp>
        <p:nvSpPr>
          <p:cNvPr id="639" name="Google Shape;639;p65"/>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6"/>
          <p:cNvSpPr txBox="1"/>
          <p:nvPr>
            <p:ph type="ctrTitle"/>
          </p:nvPr>
        </p:nvSpPr>
        <p:spPr>
          <a:xfrm>
            <a:off x="248880" y="2938176"/>
            <a:ext cx="7261656" cy="163257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600"/>
              <a:buFont typeface="PT Serif"/>
              <a:buNone/>
            </a:pPr>
            <a:r>
              <a:rPr lang="en-US"/>
              <a:t>Sprint Deliverables</a:t>
            </a:r>
            <a:endParaRPr/>
          </a:p>
        </p:txBody>
      </p:sp>
      <p:sp>
        <p:nvSpPr>
          <p:cNvPr id="645" name="Google Shape;645;p66"/>
          <p:cNvSpPr txBox="1"/>
          <p:nvPr>
            <p:ph idx="1" type="body"/>
          </p:nvPr>
        </p:nvSpPr>
        <p:spPr>
          <a:xfrm>
            <a:off x="341868" y="2523777"/>
            <a:ext cx="4246607" cy="366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None/>
            </a:pPr>
            <a:r>
              <a:rPr lang="en-US"/>
              <a:t>SPRINT 3 DEMO</a:t>
            </a:r>
            <a:endParaRPr/>
          </a:p>
        </p:txBody>
      </p:sp>
      <p:sp>
        <p:nvSpPr>
          <p:cNvPr id="646" name="Google Shape;646;p66"/>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47" name="Google Shape;647;p66"/>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1" name="Shape 651"/>
        <p:cNvGrpSpPr/>
        <p:nvPr/>
      </p:nvGrpSpPr>
      <p:grpSpPr>
        <a:xfrm>
          <a:off x="0" y="0"/>
          <a:ext cx="0" cy="0"/>
          <a:chOff x="0" y="0"/>
          <a:chExt cx="0" cy="0"/>
        </a:xfrm>
      </p:grpSpPr>
      <p:sp>
        <p:nvSpPr>
          <p:cNvPr id="652" name="Google Shape;652;p20"/>
          <p:cNvSpPr txBox="1"/>
          <p:nvPr>
            <p:ph type="title"/>
          </p:nvPr>
        </p:nvSpPr>
        <p:spPr>
          <a:xfrm>
            <a:off x="312812" y="373491"/>
            <a:ext cx="11353800" cy="7469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sz="3200"/>
              <a:t>Sprint 3 Deliverables – Health Hub </a:t>
            </a:r>
            <a:endParaRPr/>
          </a:p>
        </p:txBody>
      </p:sp>
      <p:sp>
        <p:nvSpPr>
          <p:cNvPr id="653" name="Google Shape;653;p20"/>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graphicFrame>
        <p:nvGraphicFramePr>
          <p:cNvPr id="654" name="Google Shape;654;p20"/>
          <p:cNvGraphicFramePr/>
          <p:nvPr/>
        </p:nvGraphicFramePr>
        <p:xfrm>
          <a:off x="431214" y="1030271"/>
          <a:ext cx="3000000" cy="3000000"/>
        </p:xfrm>
        <a:graphic>
          <a:graphicData uri="http://schemas.openxmlformats.org/drawingml/2006/table">
            <a:tbl>
              <a:tblPr>
                <a:noFill/>
                <a:tableStyleId>{7024D23C-69B3-4A72-A20E-E68B895A13C7}</a:tableStyleId>
              </a:tblPr>
              <a:tblGrid>
                <a:gridCol w="924400"/>
                <a:gridCol w="3985425"/>
                <a:gridCol w="747200"/>
                <a:gridCol w="914150"/>
                <a:gridCol w="2039350"/>
                <a:gridCol w="1358875"/>
                <a:gridCol w="1360175"/>
              </a:tblGrid>
              <a:tr h="362500">
                <a:tc>
                  <a:txBody>
                    <a:bodyPr/>
                    <a:lstStyle/>
                    <a:p>
                      <a:pPr indent="0" lvl="0" marL="0" marR="0" rtl="0" algn="l">
                        <a:lnSpc>
                          <a:spcPct val="100000"/>
                        </a:lnSpc>
                        <a:spcBef>
                          <a:spcPts val="0"/>
                        </a:spcBef>
                        <a:spcAft>
                          <a:spcPts val="0"/>
                        </a:spcAft>
                        <a:buClr>
                          <a:schemeClr val="accent1"/>
                        </a:buClr>
                        <a:buSzPts val="1100"/>
                        <a:buFont typeface="Source Sans Pro SemiBold"/>
                        <a:buNone/>
                      </a:pPr>
                      <a:r>
                        <a:rPr lang="en-US" sz="1000" u="none" cap="none" strike="noStrike">
                          <a:solidFill>
                            <a:schemeClr val="accent1"/>
                          </a:solidFill>
                          <a:latin typeface="Source Sans Pro SemiBold"/>
                          <a:ea typeface="Source Sans Pro SemiBold"/>
                          <a:cs typeface="Source Sans Pro SemiBold"/>
                          <a:sym typeface="Source Sans Pro SemiBold"/>
                        </a:rPr>
                        <a:t>EPIC</a:t>
                      </a:r>
                      <a:endParaRPr sz="1000" u="none" cap="none" strike="noStrike">
                        <a:latin typeface="Source Sans Pro SemiBold"/>
                        <a:ea typeface="Source Sans Pro SemiBold"/>
                        <a:cs typeface="Source Sans Pro SemiBold"/>
                        <a:sym typeface="Source Sans Pro SemiBold"/>
                      </a:endParaRPr>
                    </a:p>
                  </a:txBody>
                  <a:tcPr marT="9145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2D50"/>
                        </a:buClr>
                        <a:buSzPts val="1100"/>
                        <a:buFont typeface="Source Sans Pro SemiBold"/>
                        <a:buNone/>
                      </a:pPr>
                      <a:r>
                        <a:rPr b="0" i="0" lang="en-US" sz="1000" u="none" cap="none" strike="noStrike">
                          <a:solidFill>
                            <a:srgbClr val="022D50"/>
                          </a:solidFill>
                          <a:latin typeface="Source Sans Pro SemiBold"/>
                          <a:ea typeface="Source Sans Pro SemiBold"/>
                          <a:cs typeface="Source Sans Pro SemiBold"/>
                          <a:sym typeface="Source Sans Pro SemiBold"/>
                        </a:rPr>
                        <a:t>STORY</a:t>
                      </a:r>
                      <a:endParaRPr b="0" i="0" sz="1000" u="none" cap="none" strike="noStrike">
                        <a:solidFill>
                          <a:srgbClr val="202120"/>
                        </a:solidFill>
                        <a:latin typeface="Source Sans Pro SemiBold"/>
                        <a:ea typeface="Source Sans Pro SemiBold"/>
                        <a:cs typeface="Source Sans Pro SemiBold"/>
                        <a:sym typeface="Source Sans Pro SemiBold"/>
                      </a:endParaRPr>
                    </a:p>
                  </a:txBody>
                  <a:tcPr marT="9145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400"/>
                        <a:buFont typeface="Source Sans Pro SemiBold"/>
                        <a:buNone/>
                      </a:pPr>
                      <a:r>
                        <a:rPr b="1" i="0" lang="en-US" sz="1000" u="none" cap="none" strike="noStrike">
                          <a:solidFill>
                            <a:schemeClr val="accent1"/>
                          </a:solidFill>
                          <a:latin typeface="Source Sans Pro SemiBold"/>
                          <a:ea typeface="Source Sans Pro SemiBold"/>
                          <a:cs typeface="Source Sans Pro SemiBold"/>
                          <a:sym typeface="Source Sans Pro SemiBold"/>
                        </a:rPr>
                        <a:t>ESTIMATE</a:t>
                      </a:r>
                      <a:endParaRPr sz="1000" u="none" cap="none" strike="noStrike">
                        <a:latin typeface="Source Sans Pro SemiBold"/>
                        <a:ea typeface="Source Sans Pro SemiBold"/>
                        <a:cs typeface="Source Sans Pro SemiBold"/>
                        <a:sym typeface="Source Sans Pro SemiBold"/>
                      </a:endParaRPr>
                    </a:p>
                  </a:txBody>
                  <a:tcPr marT="9145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2D50"/>
                        </a:buClr>
                        <a:buSzPts val="1400"/>
                        <a:buFont typeface="Source Sans Pro SemiBold"/>
                        <a:buNone/>
                      </a:pPr>
                      <a:r>
                        <a:rPr b="1" i="0" lang="en-US" sz="1000" u="none" cap="none" strike="noStrike">
                          <a:solidFill>
                            <a:srgbClr val="022D50"/>
                          </a:solidFill>
                          <a:latin typeface="Source Sans Pro SemiBold"/>
                          <a:ea typeface="Source Sans Pro SemiBold"/>
                          <a:cs typeface="Source Sans Pro SemiBold"/>
                          <a:sym typeface="Source Sans Pro SemiBold"/>
                        </a:rPr>
                        <a:t>ASSIGNED</a:t>
                      </a:r>
                      <a:endParaRPr b="0" i="0" sz="1000" u="none" cap="none" strike="noStrike">
                        <a:solidFill>
                          <a:srgbClr val="202120"/>
                        </a:solidFill>
                        <a:latin typeface="Source Sans Pro SemiBold"/>
                        <a:ea typeface="Source Sans Pro SemiBold"/>
                        <a:cs typeface="Source Sans Pro SemiBold"/>
                        <a:sym typeface="Source Sans Pro SemiBold"/>
                      </a:endParaRPr>
                    </a:p>
                  </a:txBody>
                  <a:tcPr marT="9145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2D50"/>
                        </a:buClr>
                        <a:buSzPts val="1400"/>
                        <a:buFont typeface="Source Sans Pro SemiBold"/>
                        <a:buNone/>
                      </a:pPr>
                      <a:r>
                        <a:rPr b="1" i="0" lang="en-US" sz="1000" u="none" cap="none" strike="noStrike">
                          <a:solidFill>
                            <a:srgbClr val="022D50"/>
                          </a:solidFill>
                          <a:latin typeface="Source Sans Pro SemiBold"/>
                          <a:ea typeface="Source Sans Pro SemiBold"/>
                          <a:cs typeface="Source Sans Pro SemiBold"/>
                          <a:sym typeface="Source Sans Pro SemiBold"/>
                        </a:rPr>
                        <a:t>OUTPUT</a:t>
                      </a:r>
                      <a:endParaRPr b="0" i="0" sz="1000" u="none" cap="none" strike="noStrike">
                        <a:solidFill>
                          <a:srgbClr val="202120"/>
                        </a:solidFill>
                        <a:latin typeface="Source Sans Pro SemiBold"/>
                        <a:ea typeface="Source Sans Pro SemiBold"/>
                        <a:cs typeface="Source Sans Pro SemiBold"/>
                        <a:sym typeface="Source Sans Pro SemiBold"/>
                      </a:endParaRPr>
                    </a:p>
                  </a:txBody>
                  <a:tcPr marT="9145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2D50"/>
                        </a:buClr>
                        <a:buSzPts val="1400"/>
                        <a:buFont typeface="Source Sans Pro SemiBold"/>
                        <a:buNone/>
                      </a:pPr>
                      <a:r>
                        <a:rPr b="1" i="0" lang="en-US" sz="1000" u="none" cap="none" strike="noStrike">
                          <a:solidFill>
                            <a:srgbClr val="022D50"/>
                          </a:solidFill>
                          <a:latin typeface="Source Sans Pro SemiBold"/>
                          <a:ea typeface="Source Sans Pro SemiBold"/>
                          <a:cs typeface="Source Sans Pro SemiBold"/>
                          <a:sym typeface="Source Sans Pro SemiBold"/>
                        </a:rPr>
                        <a:t>REVIEWED W/ VA-PO</a:t>
                      </a:r>
                      <a:endParaRPr b="0" i="0" sz="1000" u="none" cap="none" strike="noStrike">
                        <a:solidFill>
                          <a:srgbClr val="202120"/>
                        </a:solidFill>
                        <a:latin typeface="Source Sans Pro SemiBold"/>
                        <a:ea typeface="Source Sans Pro SemiBold"/>
                        <a:cs typeface="Source Sans Pro SemiBold"/>
                        <a:sym typeface="Source Sans Pro SemiBold"/>
                      </a:endParaRPr>
                    </a:p>
                  </a:txBody>
                  <a:tcPr marT="9145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400"/>
                        <a:buFont typeface="Source Sans Pro SemiBold"/>
                        <a:buNone/>
                      </a:pPr>
                      <a:r>
                        <a:rPr b="1" i="0" lang="en-US" sz="1000" u="none" cap="none" strike="noStrike">
                          <a:solidFill>
                            <a:schemeClr val="accent1"/>
                          </a:solidFill>
                          <a:latin typeface="Source Sans Pro SemiBold"/>
                          <a:ea typeface="Source Sans Pro SemiBold"/>
                          <a:cs typeface="Source Sans Pro SemiBold"/>
                          <a:sym typeface="Source Sans Pro SemiBold"/>
                        </a:rPr>
                        <a:t>SPRINT TEAM GOAL COMPLETED?</a:t>
                      </a:r>
                      <a:endParaRPr sz="1000" u="none" cap="none" strike="noStrike">
                        <a:latin typeface="Source Sans Pro SemiBold"/>
                        <a:ea typeface="Source Sans Pro SemiBold"/>
                        <a:cs typeface="Source Sans Pro SemiBold"/>
                        <a:sym typeface="Source Sans Pro SemiBold"/>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5036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Research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3"/>
                        </a:rPr>
                        <a:t>#41538</a:t>
                      </a:r>
                      <a:r>
                        <a:rPr lang="en-US" sz="1000" u="none" cap="none" strike="noStrike">
                          <a:latin typeface="Source Sans Pro"/>
                          <a:ea typeface="Source Sans Pro"/>
                          <a:cs typeface="Source Sans Pro"/>
                          <a:sym typeface="Source Sans Pro"/>
                        </a:rPr>
                        <a:t> Iterate and finalize IA trees w/ Hlt-Apt team</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5</a:t>
                      </a:r>
                      <a:endParaRPr sz="1000" u="none" cap="none" strike="noStrike">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Thomas</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120650" lvl="0" marL="120650" marR="0" rtl="0" algn="l">
                        <a:lnSpc>
                          <a:spcPct val="100000"/>
                        </a:lnSpc>
                        <a:spcBef>
                          <a:spcPts val="0"/>
                        </a:spcBef>
                        <a:spcAft>
                          <a:spcPts val="0"/>
                        </a:spcAft>
                        <a:buClr>
                          <a:schemeClr val="dk1"/>
                        </a:buClr>
                        <a:buSzPts val="8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4"/>
                        </a:rPr>
                        <a:t>IA trees (Base, H0, H1)</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26</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5"/>
                        </a:rPr>
                        <a:t>#41540</a:t>
                      </a:r>
                      <a:r>
                        <a:rPr lang="en-US" sz="1000" u="none" cap="none" strike="noStrike">
                          <a:latin typeface="Source Sans Pro"/>
                          <a:ea typeface="Source Sans Pro"/>
                          <a:cs typeface="Source Sans Pro"/>
                          <a:sym typeface="Source Sans Pro"/>
                        </a:rPr>
                        <a:t> Design and build IA treejack tests in Optimal Workshop</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5</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Carolyn</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6"/>
                        </a:rPr>
                        <a:t>Veteran baseline</a:t>
                      </a:r>
                      <a:endParaRPr sz="1400" u="none" cap="none" strike="noStrike"/>
                    </a:p>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7"/>
                        </a:rPr>
                        <a:t>Veteran H0</a:t>
                      </a:r>
                      <a:endParaRPr sz="1400" u="none" cap="none" strike="noStrike"/>
                    </a:p>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8"/>
                        </a:rPr>
                        <a:t>Veteran H1</a:t>
                      </a:r>
                      <a:endParaRPr sz="1400" u="none" cap="none" strike="noStrike"/>
                    </a:p>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9"/>
                        </a:rPr>
                        <a:t>Caregiver baseline</a:t>
                      </a:r>
                      <a:endParaRPr sz="1400" u="none" cap="none" strike="noStrike"/>
                    </a:p>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10"/>
                        </a:rPr>
                        <a:t>Caregiver H0</a:t>
                      </a:r>
                      <a:endParaRPr sz="1400" u="none" cap="none" strike="noStrike"/>
                    </a:p>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11"/>
                        </a:rPr>
                        <a:t>Caregiver H1</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26</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12"/>
                        </a:rPr>
                        <a:t>#41542</a:t>
                      </a:r>
                      <a:r>
                        <a:rPr lang="en-US" sz="1000" u="none" cap="none" strike="noStrike">
                          <a:latin typeface="Source Sans Pro"/>
                          <a:ea typeface="Source Sans Pro"/>
                          <a:cs typeface="Source Sans Pro"/>
                          <a:sym typeface="Source Sans Pro"/>
                        </a:rPr>
                        <a:t> Iterate research plan to include links to appropriate tests on instruction emails</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2</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Jordan</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13"/>
                        </a:rPr>
                        <a:t>Research plan #1</a:t>
                      </a:r>
                      <a:endParaRPr sz="1000" u="none" cap="none" strike="noStrike">
                        <a:solidFill>
                          <a:schemeClr val="dk1"/>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27</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14"/>
                        </a:rPr>
                        <a:t>#41539</a:t>
                      </a:r>
                      <a:r>
                        <a:rPr lang="en-US" sz="1000" u="none" cap="none" strike="noStrike">
                          <a:latin typeface="Source Sans Pro"/>
                          <a:ea typeface="Source Sans Pro"/>
                          <a:cs typeface="Source Sans Pro"/>
                          <a:sym typeface="Source Sans Pro"/>
                        </a:rPr>
                        <a:t> Submit research plan #1</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1</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Jordan</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15"/>
                        </a:rPr>
                        <a:t>Recruitment plan</a:t>
                      </a:r>
                      <a:endParaRPr sz="1400" u="none" cap="none" strike="noStrike"/>
                    </a:p>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16"/>
                        </a:rPr>
                        <a:t>Research plan #1</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26</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17"/>
                        </a:rPr>
                        <a:t>#41600</a:t>
                      </a:r>
                      <a:r>
                        <a:rPr lang="en-US" sz="1000" u="none" cap="none" strike="noStrike">
                          <a:latin typeface="Source Sans Pro"/>
                          <a:ea typeface="Source Sans Pro"/>
                          <a:cs typeface="Source Sans Pro"/>
                          <a:sym typeface="Source Sans Pro"/>
                        </a:rPr>
                        <a:t> Conduct pilot test</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2</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Carolyn</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18"/>
                        </a:rPr>
                        <a:t>Pilot test H0</a:t>
                      </a:r>
                      <a:endParaRPr sz="1000" u="none" cap="none" strike="noStrike">
                        <a:solidFill>
                          <a:schemeClr val="dk1"/>
                        </a:solidFill>
                        <a:latin typeface="Source Sans Pro"/>
                        <a:ea typeface="Source Sans Pro"/>
                        <a:cs typeface="Source Sans Pro"/>
                        <a:sym typeface="Source Sans Pro"/>
                      </a:endParaRPr>
                    </a:p>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19"/>
                        </a:rPr>
                        <a:t>Pilot test H1</a:t>
                      </a:r>
                      <a:endParaRPr sz="1000" u="sng" cap="none" strike="noStrike">
                        <a:solidFill>
                          <a:schemeClr val="hlink"/>
                        </a:solidFill>
                        <a:latin typeface="Source Sans Pro"/>
                        <a:ea typeface="Source Sans Pro"/>
                        <a:cs typeface="Source Sans Pro"/>
                        <a:sym typeface="Source Sans Pro"/>
                      </a:endParaRPr>
                    </a:p>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20"/>
                        </a:rPr>
                        <a:t>Pilot test Base</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27</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21"/>
                        </a:rPr>
                        <a:t>#41599</a:t>
                      </a:r>
                      <a:r>
                        <a:rPr lang="en-US" sz="1000" u="none" cap="none" strike="noStrike">
                          <a:latin typeface="Source Sans Pro"/>
                          <a:ea typeface="Source Sans Pro"/>
                          <a:cs typeface="Source Sans Pro"/>
                          <a:sym typeface="Source Sans Pro"/>
                        </a:rPr>
                        <a:t> Identify criteria for hypothesis validation</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8</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Munish</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22"/>
                        </a:rPr>
                        <a:t>Research plan #1</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26</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23"/>
                        </a:rPr>
                        <a:t>#41545</a:t>
                      </a:r>
                      <a:r>
                        <a:rPr lang="en-US" sz="1000" u="none" cap="none" strike="noStrike">
                          <a:latin typeface="Source Sans Pro"/>
                          <a:ea typeface="Source Sans Pro"/>
                          <a:cs typeface="Source Sans Pro"/>
                          <a:sym typeface="Source Sans Pro"/>
                        </a:rPr>
                        <a:t> Iterate on Veteran experience map</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3</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Carolyn</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24"/>
                        </a:rPr>
                        <a:t>Veteran experience map</a:t>
                      </a:r>
                      <a:endParaRPr sz="1000" u="none" cap="none" strike="noStrike">
                        <a:solidFill>
                          <a:schemeClr val="dk1"/>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31</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25"/>
                        </a:rPr>
                        <a:t>#41601</a:t>
                      </a:r>
                      <a:r>
                        <a:rPr lang="en-US" sz="1000" u="none" cap="none" strike="noStrike">
                          <a:latin typeface="Source Sans Pro"/>
                          <a:ea typeface="Source Sans Pro"/>
                          <a:cs typeface="Source Sans Pro"/>
                          <a:sym typeface="Source Sans Pro"/>
                        </a:rPr>
                        <a:t> Define next research phase w/ Veterans</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8</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Jordan</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none" cap="none" strike="noStrike">
                          <a:latin typeface="Source Sans Pro"/>
                          <a:ea typeface="Source Sans Pro"/>
                          <a:cs typeface="Source Sans Pro"/>
                          <a:sym typeface="Source Sans Pro"/>
                        </a:rPr>
                        <a:t>Demo p. 11</a:t>
                      </a:r>
                      <a:endParaRPr sz="1000" u="none" cap="none" strike="noStrike">
                        <a:solidFill>
                          <a:schemeClr val="dk1"/>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31</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26"/>
                        </a:rPr>
                        <a:t>#41543</a:t>
                      </a:r>
                      <a:r>
                        <a:rPr lang="en-US" sz="1000" u="none" cap="none" strike="noStrike">
                          <a:latin typeface="Source Sans Pro"/>
                          <a:ea typeface="Source Sans Pro"/>
                          <a:cs typeface="Source Sans Pro"/>
                          <a:sym typeface="Source Sans Pro"/>
                        </a:rPr>
                        <a:t> Draft research plan #2</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5</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Thomas</a:t>
                      </a:r>
                      <a:endParaRPr sz="1400" u="none" cap="none" strike="noStrike"/>
                    </a:p>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Jordan</a:t>
                      </a:r>
                      <a:endParaRPr sz="1400" u="none" cap="none" strike="noStrike"/>
                    </a:p>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Munish</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27"/>
                        </a:rPr>
                        <a:t>Research plan #2</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31</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solidFill>
                          <a:schemeClr val="dk2"/>
                        </a:solidFill>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28"/>
                        </a:rPr>
                        <a:t>#41949</a:t>
                      </a:r>
                      <a:r>
                        <a:rPr lang="en-US" sz="1000" u="none" cap="none" strike="noStrike">
                          <a:latin typeface="Source Sans Pro"/>
                          <a:ea typeface="Source Sans Pro"/>
                          <a:cs typeface="Source Sans Pro"/>
                          <a:sym typeface="Source Sans Pro"/>
                        </a:rPr>
                        <a:t> Iterate on IA treejack test task list</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3</a:t>
                      </a:r>
                      <a:endParaRPr sz="1400" u="none" cap="none" strike="noStrike">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Carl</a:t>
                      </a:r>
                      <a:endParaRPr sz="14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29"/>
                        </a:rPr>
                        <a:t>Task lists &amp; path goals</a:t>
                      </a:r>
                      <a:endParaRPr sz="1400" u="none" cap="none" strike="noStrike"/>
                    </a:p>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30"/>
                        </a:rPr>
                        <a:t>Research plan #1</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26</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solidFill>
                            <a:schemeClr val="dk2"/>
                          </a:solidFill>
                          <a:latin typeface="Source Sans Pro"/>
                          <a:ea typeface="Source Sans Pro"/>
                          <a:cs typeface="Source Sans Pro"/>
                          <a:sym typeface="Source Sans Pro"/>
                        </a:rPr>
                        <a:t>Research</a:t>
                      </a:r>
                      <a:endParaRPr sz="1000" u="none" cap="none" strike="noStrike">
                        <a:solidFill>
                          <a:schemeClr val="dk2"/>
                        </a:solidFill>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lang="en-US" sz="1000" u="sng" cap="none" strike="noStrike">
                          <a:solidFill>
                            <a:schemeClr val="hlink"/>
                          </a:solidFill>
                          <a:latin typeface="Source Sans Pro"/>
                          <a:ea typeface="Source Sans Pro"/>
                          <a:cs typeface="Source Sans Pro"/>
                          <a:sym typeface="Source Sans Pro"/>
                          <a:hlinkClick r:id="rId31"/>
                        </a:rPr>
                        <a:t>#41948</a:t>
                      </a:r>
                      <a:r>
                        <a:rPr lang="en-US" sz="1000" u="none" cap="none" strike="noStrike">
                          <a:latin typeface="Source Sans Pro"/>
                          <a:ea typeface="Source Sans Pro"/>
                          <a:cs typeface="Source Sans Pro"/>
                          <a:sym typeface="Source Sans Pro"/>
                        </a:rPr>
                        <a:t> Business partner discovery #3</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1</a:t>
                      </a:r>
                      <a:endParaRPr sz="1400" u="none" cap="none" strike="noStrike">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Thomas</a:t>
                      </a:r>
                      <a:endParaRPr sz="14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95250" lvl="0" marL="120650" marR="0" rtl="0" algn="l">
                        <a:lnSpc>
                          <a:spcPct val="100000"/>
                        </a:lnSpc>
                        <a:spcBef>
                          <a:spcPts val="0"/>
                        </a:spcBef>
                        <a:spcAft>
                          <a:spcPts val="0"/>
                        </a:spcAft>
                        <a:buClr>
                          <a:schemeClr val="dk1"/>
                        </a:buClr>
                        <a:buSzPts val="400"/>
                        <a:buFont typeface="Noto Sans Symbols"/>
                        <a:buChar char="■"/>
                      </a:pPr>
                      <a:r>
                        <a:rPr lang="en-US" sz="1000" u="sng" cap="none" strike="noStrike">
                          <a:solidFill>
                            <a:schemeClr val="hlink"/>
                          </a:solidFill>
                          <a:latin typeface="Source Sans Pro"/>
                          <a:ea typeface="Source Sans Pro"/>
                          <a:cs typeface="Source Sans Pro"/>
                          <a:sym typeface="Source Sans Pro"/>
                          <a:hlinkClick r:id="rId32"/>
                        </a:rPr>
                        <a:t>Lauren 5/26</a:t>
                      </a:r>
                      <a:endParaRPr sz="1000" u="none" cap="none" strike="noStrike">
                        <a:solidFill>
                          <a:schemeClr val="dk1"/>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26</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b="0" i="0" sz="1400" u="none" cap="none" strike="noStrike">
                        <a:solidFill>
                          <a:srgbClr val="303A46"/>
                        </a:solidFill>
                        <a:latin typeface="Source Sans Pro"/>
                        <a:ea typeface="Source Sans Pro"/>
                        <a:cs typeface="Source Sans Pro"/>
                        <a:sym typeface="Source Sans Pro"/>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bl>
          </a:graphicData>
        </a:graphic>
      </p:graphicFrame>
      <p:sp>
        <p:nvSpPr>
          <p:cNvPr id="655" name="Google Shape;655;p20"/>
          <p:cNvSpPr txBox="1"/>
          <p:nvPr/>
        </p:nvSpPr>
        <p:spPr>
          <a:xfrm>
            <a:off x="10140593" y="6408650"/>
            <a:ext cx="1500232"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Sprint 2 Deliverables</a:t>
            </a:r>
            <a:endParaRPr b="0" i="0" sz="1800" u="none" cap="none" strike="noStrike">
              <a:solidFill>
                <a:schemeClr val="dk1"/>
              </a:solidFill>
              <a:latin typeface="Calibri"/>
              <a:ea typeface="Calibri"/>
              <a:cs typeface="Calibri"/>
              <a:sym typeface="Calibri"/>
            </a:endParaRPr>
          </a:p>
        </p:txBody>
      </p:sp>
      <p:sp>
        <p:nvSpPr>
          <p:cNvPr id="656" name="Google Shape;656;p20"/>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0" name="Shape 660"/>
        <p:cNvGrpSpPr/>
        <p:nvPr/>
      </p:nvGrpSpPr>
      <p:grpSpPr>
        <a:xfrm>
          <a:off x="0" y="0"/>
          <a:ext cx="0" cy="0"/>
          <a:chOff x="0" y="0"/>
          <a:chExt cx="0" cy="0"/>
        </a:xfrm>
      </p:grpSpPr>
      <p:sp>
        <p:nvSpPr>
          <p:cNvPr id="661" name="Google Shape;661;g127d9e567cc_1_85"/>
          <p:cNvSpPr txBox="1"/>
          <p:nvPr>
            <p:ph type="title"/>
          </p:nvPr>
        </p:nvSpPr>
        <p:spPr>
          <a:xfrm>
            <a:off x="312812" y="373491"/>
            <a:ext cx="11353800" cy="747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sz="3200"/>
              <a:t>Sprint 3 Deliverables – 1095-B </a:t>
            </a:r>
            <a:endParaRPr/>
          </a:p>
        </p:txBody>
      </p:sp>
      <p:sp>
        <p:nvSpPr>
          <p:cNvPr id="662" name="Google Shape;662;g127d9e567cc_1_85"/>
          <p:cNvSpPr txBox="1"/>
          <p:nvPr>
            <p:ph idx="12" type="sldNum"/>
          </p:nvPr>
        </p:nvSpPr>
        <p:spPr>
          <a:xfrm>
            <a:off x="11474969" y="6363970"/>
            <a:ext cx="406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graphicFrame>
        <p:nvGraphicFramePr>
          <p:cNvPr id="663" name="Google Shape;663;g127d9e567cc_1_85"/>
          <p:cNvGraphicFramePr/>
          <p:nvPr/>
        </p:nvGraphicFramePr>
        <p:xfrm>
          <a:off x="431214" y="1030271"/>
          <a:ext cx="3000000" cy="3000000"/>
        </p:xfrm>
        <a:graphic>
          <a:graphicData uri="http://schemas.openxmlformats.org/drawingml/2006/table">
            <a:tbl>
              <a:tblPr>
                <a:noFill/>
                <a:tableStyleId>{7024D23C-69B3-4A72-A20E-E68B895A13C7}</a:tableStyleId>
              </a:tblPr>
              <a:tblGrid>
                <a:gridCol w="924400"/>
                <a:gridCol w="3985425"/>
                <a:gridCol w="747200"/>
                <a:gridCol w="914150"/>
                <a:gridCol w="2039350"/>
                <a:gridCol w="1358875"/>
                <a:gridCol w="1360175"/>
              </a:tblGrid>
              <a:tr h="362500">
                <a:tc>
                  <a:txBody>
                    <a:bodyPr/>
                    <a:lstStyle/>
                    <a:p>
                      <a:pPr indent="0" lvl="0" marL="0" marR="0" rtl="0" algn="l">
                        <a:lnSpc>
                          <a:spcPct val="100000"/>
                        </a:lnSpc>
                        <a:spcBef>
                          <a:spcPts val="0"/>
                        </a:spcBef>
                        <a:spcAft>
                          <a:spcPts val="0"/>
                        </a:spcAft>
                        <a:buClr>
                          <a:schemeClr val="accent1"/>
                        </a:buClr>
                        <a:buSzPts val="1100"/>
                        <a:buFont typeface="Source Sans Pro SemiBold"/>
                        <a:buNone/>
                      </a:pPr>
                      <a:r>
                        <a:rPr lang="en-US" sz="1000" u="none" cap="none" strike="noStrike">
                          <a:solidFill>
                            <a:schemeClr val="accent1"/>
                          </a:solidFill>
                          <a:latin typeface="Source Sans Pro SemiBold"/>
                          <a:ea typeface="Source Sans Pro SemiBold"/>
                          <a:cs typeface="Source Sans Pro SemiBold"/>
                          <a:sym typeface="Source Sans Pro SemiBold"/>
                        </a:rPr>
                        <a:t>EPIC</a:t>
                      </a:r>
                      <a:endParaRPr sz="1000" u="none" cap="none" strike="noStrike">
                        <a:latin typeface="Source Sans Pro SemiBold"/>
                        <a:ea typeface="Source Sans Pro SemiBold"/>
                        <a:cs typeface="Source Sans Pro SemiBold"/>
                        <a:sym typeface="Source Sans Pro SemiBold"/>
                      </a:endParaRPr>
                    </a:p>
                  </a:txBody>
                  <a:tcPr marT="9145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2D50"/>
                        </a:buClr>
                        <a:buSzPts val="1100"/>
                        <a:buFont typeface="Source Sans Pro SemiBold"/>
                        <a:buNone/>
                      </a:pPr>
                      <a:r>
                        <a:rPr b="0" i="0" lang="en-US" sz="1000" u="none" cap="none" strike="noStrike">
                          <a:solidFill>
                            <a:srgbClr val="022D50"/>
                          </a:solidFill>
                          <a:latin typeface="Source Sans Pro SemiBold"/>
                          <a:ea typeface="Source Sans Pro SemiBold"/>
                          <a:cs typeface="Source Sans Pro SemiBold"/>
                          <a:sym typeface="Source Sans Pro SemiBold"/>
                        </a:rPr>
                        <a:t>STORY</a:t>
                      </a:r>
                      <a:endParaRPr b="0" i="0" sz="1000" u="none" cap="none" strike="noStrike">
                        <a:solidFill>
                          <a:srgbClr val="202120"/>
                        </a:solidFill>
                        <a:latin typeface="Source Sans Pro SemiBold"/>
                        <a:ea typeface="Source Sans Pro SemiBold"/>
                        <a:cs typeface="Source Sans Pro SemiBold"/>
                        <a:sym typeface="Source Sans Pro SemiBold"/>
                      </a:endParaRPr>
                    </a:p>
                  </a:txBody>
                  <a:tcPr marT="9145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400"/>
                        <a:buFont typeface="Source Sans Pro SemiBold"/>
                        <a:buNone/>
                      </a:pPr>
                      <a:r>
                        <a:rPr b="1" i="0" lang="en-US" sz="1000" u="none" cap="none" strike="noStrike">
                          <a:solidFill>
                            <a:schemeClr val="accent1"/>
                          </a:solidFill>
                          <a:latin typeface="Source Sans Pro SemiBold"/>
                          <a:ea typeface="Source Sans Pro SemiBold"/>
                          <a:cs typeface="Source Sans Pro SemiBold"/>
                          <a:sym typeface="Source Sans Pro SemiBold"/>
                        </a:rPr>
                        <a:t>ESTIMATE</a:t>
                      </a:r>
                      <a:endParaRPr sz="1000" u="none" cap="none" strike="noStrike">
                        <a:latin typeface="Source Sans Pro SemiBold"/>
                        <a:ea typeface="Source Sans Pro SemiBold"/>
                        <a:cs typeface="Source Sans Pro SemiBold"/>
                        <a:sym typeface="Source Sans Pro SemiBold"/>
                      </a:endParaRPr>
                    </a:p>
                  </a:txBody>
                  <a:tcPr marT="9145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2D50"/>
                        </a:buClr>
                        <a:buSzPts val="1400"/>
                        <a:buFont typeface="Source Sans Pro SemiBold"/>
                        <a:buNone/>
                      </a:pPr>
                      <a:r>
                        <a:rPr b="1" i="0" lang="en-US" sz="1000" u="none" cap="none" strike="noStrike">
                          <a:solidFill>
                            <a:srgbClr val="022D50"/>
                          </a:solidFill>
                          <a:latin typeface="Source Sans Pro SemiBold"/>
                          <a:ea typeface="Source Sans Pro SemiBold"/>
                          <a:cs typeface="Source Sans Pro SemiBold"/>
                          <a:sym typeface="Source Sans Pro SemiBold"/>
                        </a:rPr>
                        <a:t>ASSIGNED</a:t>
                      </a:r>
                      <a:endParaRPr b="0" i="0" sz="1000" u="none" cap="none" strike="noStrike">
                        <a:solidFill>
                          <a:srgbClr val="202120"/>
                        </a:solidFill>
                        <a:latin typeface="Source Sans Pro SemiBold"/>
                        <a:ea typeface="Source Sans Pro SemiBold"/>
                        <a:cs typeface="Source Sans Pro SemiBold"/>
                        <a:sym typeface="Source Sans Pro SemiBold"/>
                      </a:endParaRPr>
                    </a:p>
                  </a:txBody>
                  <a:tcPr marT="9145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2D50"/>
                        </a:buClr>
                        <a:buSzPts val="1400"/>
                        <a:buFont typeface="Source Sans Pro SemiBold"/>
                        <a:buNone/>
                      </a:pPr>
                      <a:r>
                        <a:rPr b="1" i="0" lang="en-US" sz="1000" u="none" cap="none" strike="noStrike">
                          <a:solidFill>
                            <a:srgbClr val="022D50"/>
                          </a:solidFill>
                          <a:latin typeface="Source Sans Pro SemiBold"/>
                          <a:ea typeface="Source Sans Pro SemiBold"/>
                          <a:cs typeface="Source Sans Pro SemiBold"/>
                          <a:sym typeface="Source Sans Pro SemiBold"/>
                        </a:rPr>
                        <a:t>OUTPUT</a:t>
                      </a:r>
                      <a:endParaRPr b="0" i="0" sz="1000" u="none" cap="none" strike="noStrike">
                        <a:solidFill>
                          <a:srgbClr val="202120"/>
                        </a:solidFill>
                        <a:latin typeface="Source Sans Pro SemiBold"/>
                        <a:ea typeface="Source Sans Pro SemiBold"/>
                        <a:cs typeface="Source Sans Pro SemiBold"/>
                        <a:sym typeface="Source Sans Pro SemiBold"/>
                      </a:endParaRPr>
                    </a:p>
                  </a:txBody>
                  <a:tcPr marT="9145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22D50"/>
                        </a:buClr>
                        <a:buSzPts val="1400"/>
                        <a:buFont typeface="Source Sans Pro SemiBold"/>
                        <a:buNone/>
                      </a:pPr>
                      <a:r>
                        <a:rPr b="1" i="0" lang="en-US" sz="1000" u="none" cap="none" strike="noStrike">
                          <a:solidFill>
                            <a:srgbClr val="022D50"/>
                          </a:solidFill>
                          <a:latin typeface="Source Sans Pro SemiBold"/>
                          <a:ea typeface="Source Sans Pro SemiBold"/>
                          <a:cs typeface="Source Sans Pro SemiBold"/>
                          <a:sym typeface="Source Sans Pro SemiBold"/>
                        </a:rPr>
                        <a:t>REVIEWED W/ VA-PO</a:t>
                      </a:r>
                      <a:endParaRPr b="0" i="0" sz="1000" u="none" cap="none" strike="noStrike">
                        <a:solidFill>
                          <a:srgbClr val="202120"/>
                        </a:solidFill>
                        <a:latin typeface="Source Sans Pro SemiBold"/>
                        <a:ea typeface="Source Sans Pro SemiBold"/>
                        <a:cs typeface="Source Sans Pro SemiBold"/>
                        <a:sym typeface="Source Sans Pro SemiBold"/>
                      </a:endParaRPr>
                    </a:p>
                  </a:txBody>
                  <a:tcPr marT="9145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1"/>
                        </a:buClr>
                        <a:buSzPts val="1400"/>
                        <a:buFont typeface="Source Sans Pro SemiBold"/>
                        <a:buNone/>
                      </a:pPr>
                      <a:r>
                        <a:rPr b="1" i="0" lang="en-US" sz="1000" u="none" cap="none" strike="noStrike">
                          <a:solidFill>
                            <a:schemeClr val="accent1"/>
                          </a:solidFill>
                          <a:latin typeface="Source Sans Pro SemiBold"/>
                          <a:ea typeface="Source Sans Pro SemiBold"/>
                          <a:cs typeface="Source Sans Pro SemiBold"/>
                          <a:sym typeface="Source Sans Pro SemiBold"/>
                        </a:rPr>
                        <a:t>SPRINT TEAM GOAL COMPLETED?</a:t>
                      </a:r>
                      <a:endParaRPr sz="1000" u="none" cap="none" strike="noStrike">
                        <a:latin typeface="Source Sans Pro SemiBold"/>
                        <a:ea typeface="Source Sans Pro SemiBold"/>
                        <a:cs typeface="Source Sans Pro SemiBold"/>
                        <a:sym typeface="Source Sans Pro SemiBold"/>
                      </a:endParaRPr>
                    </a:p>
                  </a:txBody>
                  <a:tcPr marT="0" marB="0"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Product</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b="0" i="0" lang="en-US" sz="1000" u="sng" cap="none" strike="noStrike">
                          <a:solidFill>
                            <a:schemeClr val="hlink"/>
                          </a:solidFill>
                          <a:latin typeface="Source Sans Pro"/>
                          <a:ea typeface="Source Sans Pro"/>
                          <a:cs typeface="Source Sans Pro"/>
                          <a:sym typeface="Source Sans Pro"/>
                          <a:hlinkClick r:id="rId3"/>
                        </a:rPr>
                        <a:t>#40454 </a:t>
                      </a:r>
                      <a:r>
                        <a:rPr b="0" i="0" lang="en-US" sz="1000" u="none" cap="none" strike="noStrike">
                          <a:solidFill>
                            <a:schemeClr val="dk1"/>
                          </a:solidFill>
                          <a:latin typeface="Source Sans Pro"/>
                          <a:ea typeface="Source Sans Pro"/>
                          <a:cs typeface="Source Sans Pro"/>
                          <a:sym typeface="Source Sans Pro"/>
                        </a:rPr>
                        <a:t> PM to f/u w/ VA-PO on HEC documents being translated into Spanish</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0</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Tami</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120650" lvl="0" marL="120650" marR="0" rtl="0" algn="l">
                        <a:lnSpc>
                          <a:spcPct val="100000"/>
                        </a:lnSpc>
                        <a:spcBef>
                          <a:spcPts val="0"/>
                        </a:spcBef>
                        <a:spcAft>
                          <a:spcPts val="0"/>
                        </a:spcAft>
                        <a:buClr>
                          <a:schemeClr val="dk1"/>
                        </a:buClr>
                        <a:buSzPts val="800"/>
                        <a:buFont typeface="Noto Sans Symbols"/>
                        <a:buChar char="▪"/>
                      </a:pPr>
                      <a:r>
                        <a:rPr b="0" i="0" lang="en-US" sz="1000" u="sng" cap="none" strike="noStrike">
                          <a:solidFill>
                            <a:schemeClr val="hlink"/>
                          </a:solidFill>
                          <a:latin typeface="Source Sans Pro"/>
                          <a:ea typeface="Source Sans Pro"/>
                          <a:cs typeface="Source Sans Pro"/>
                          <a:sym typeface="Source Sans Pro"/>
                          <a:hlinkClick r:id="rId4"/>
                        </a:rPr>
                        <a:t>1095-B </a:t>
                      </a:r>
                      <a:r>
                        <a:rPr lang="en-US" sz="1000" u="sng" cap="none" strike="noStrike">
                          <a:solidFill>
                            <a:schemeClr val="hlink"/>
                          </a:solidFill>
                          <a:latin typeface="Source Sans Pro"/>
                          <a:ea typeface="Source Sans Pro"/>
                          <a:cs typeface="Source Sans Pro"/>
                          <a:sym typeface="Source Sans Pro"/>
                          <a:hlinkClick r:id="rId5"/>
                        </a:rPr>
                        <a:t>u</a:t>
                      </a:r>
                      <a:r>
                        <a:rPr b="0" i="0" lang="en-US" sz="1000" u="sng" cap="none" strike="noStrike">
                          <a:solidFill>
                            <a:schemeClr val="hlink"/>
                          </a:solidFill>
                          <a:latin typeface="Source Sans Pro"/>
                          <a:ea typeface="Source Sans Pro"/>
                          <a:cs typeface="Source Sans Pro"/>
                          <a:sym typeface="Source Sans Pro"/>
                          <a:hlinkClick r:id="rId6"/>
                        </a:rPr>
                        <a:t>pdates</a:t>
                      </a:r>
                      <a:endParaRPr sz="1000" u="none" cap="none" strike="noStrike">
                        <a:solidFill>
                          <a:schemeClr val="dk1"/>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5/31/22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sz="14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Product</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b="0" i="0" lang="en-US" sz="1000" u="sng" cap="none" strike="noStrike">
                          <a:solidFill>
                            <a:schemeClr val="hlink"/>
                          </a:solidFill>
                          <a:latin typeface="Source Sans Pro"/>
                          <a:ea typeface="Source Sans Pro"/>
                          <a:cs typeface="Source Sans Pro"/>
                          <a:sym typeface="Source Sans Pro"/>
                          <a:hlinkClick r:id="rId7"/>
                        </a:rPr>
                        <a:t>#39723 </a:t>
                      </a:r>
                      <a:r>
                        <a:rPr b="0" i="0" lang="en-US" sz="1000" u="none" cap="none" strike="noStrike">
                          <a:solidFill>
                            <a:schemeClr val="dk1"/>
                          </a:solidFill>
                          <a:latin typeface="Source Sans Pro"/>
                          <a:ea typeface="Source Sans Pro"/>
                          <a:cs typeface="Source Sans Pro"/>
                          <a:sym typeface="Source Sans Pro"/>
                        </a:rPr>
                        <a:t> PM team to f/u on VA Notify ticket for opt-in</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1</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Tami</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120650" lvl="0" marL="120650" marR="0" rtl="0" algn="l">
                        <a:lnSpc>
                          <a:spcPct val="100000"/>
                        </a:lnSpc>
                        <a:spcBef>
                          <a:spcPts val="0"/>
                        </a:spcBef>
                        <a:spcAft>
                          <a:spcPts val="0"/>
                        </a:spcAft>
                        <a:buClr>
                          <a:schemeClr val="dk1"/>
                        </a:buClr>
                        <a:buSzPts val="800"/>
                        <a:buFont typeface="Noto Sans Symbols"/>
                        <a:buChar char="▪"/>
                      </a:pPr>
                      <a:r>
                        <a:rPr b="0" i="0" lang="en-US" sz="1000" u="sng" cap="none" strike="noStrike">
                          <a:solidFill>
                            <a:schemeClr val="hlink"/>
                          </a:solidFill>
                          <a:latin typeface="Source Sans Pro"/>
                          <a:ea typeface="Source Sans Pro"/>
                          <a:cs typeface="Source Sans Pro"/>
                          <a:sym typeface="Source Sans Pro"/>
                          <a:hlinkClick r:id="rId8"/>
                        </a:rPr>
                        <a:t>#CMDMRP-2269</a:t>
                      </a:r>
                      <a:endParaRPr b="0" i="0" sz="1000" u="none" cap="none" strike="noStrike">
                        <a:solidFill>
                          <a:schemeClr val="dk1"/>
                        </a:solidFill>
                        <a:latin typeface="Source Sans Pro"/>
                        <a:ea typeface="Source Sans Pro"/>
                        <a:cs typeface="Source Sans Pro"/>
                        <a:sym typeface="Source Sans Pro"/>
                      </a:endParaRPr>
                    </a:p>
                    <a:p>
                      <a:pPr indent="-120650" lvl="0" marL="120650" marR="0" rtl="0" algn="l">
                        <a:lnSpc>
                          <a:spcPct val="100000"/>
                        </a:lnSpc>
                        <a:spcBef>
                          <a:spcPts val="0"/>
                        </a:spcBef>
                        <a:spcAft>
                          <a:spcPts val="0"/>
                        </a:spcAft>
                        <a:buClr>
                          <a:schemeClr val="dk1"/>
                        </a:buClr>
                        <a:buSzPts val="800"/>
                        <a:buFont typeface="Noto Sans Symbols"/>
                        <a:buChar char="▪"/>
                      </a:pPr>
                      <a:r>
                        <a:rPr b="0" i="0" lang="en-US" sz="1000" u="sng" cap="none" strike="noStrike">
                          <a:solidFill>
                            <a:schemeClr val="hlink"/>
                          </a:solidFill>
                          <a:latin typeface="Source Sans Pro"/>
                          <a:ea typeface="Source Sans Pro"/>
                          <a:cs typeface="Source Sans Pro"/>
                          <a:sym typeface="Source Sans Pro"/>
                          <a:hlinkClick r:id="rId9"/>
                        </a:rPr>
                        <a:t>1095-B </a:t>
                      </a:r>
                      <a:r>
                        <a:rPr lang="en-US" sz="1000" u="sng" cap="none" strike="noStrike">
                          <a:solidFill>
                            <a:schemeClr val="hlink"/>
                          </a:solidFill>
                          <a:latin typeface="Source Sans Pro"/>
                          <a:ea typeface="Source Sans Pro"/>
                          <a:cs typeface="Source Sans Pro"/>
                          <a:sym typeface="Source Sans Pro"/>
                          <a:hlinkClick r:id="rId10"/>
                        </a:rPr>
                        <a:t>u</a:t>
                      </a:r>
                      <a:r>
                        <a:rPr b="0" i="0" lang="en-US" sz="1000" u="sng" cap="none" strike="noStrike">
                          <a:solidFill>
                            <a:schemeClr val="hlink"/>
                          </a:solidFill>
                          <a:latin typeface="Source Sans Pro"/>
                          <a:ea typeface="Source Sans Pro"/>
                          <a:cs typeface="Source Sans Pro"/>
                          <a:sym typeface="Source Sans Pro"/>
                          <a:hlinkClick r:id="rId11"/>
                        </a:rPr>
                        <a:t>pdates</a:t>
                      </a:r>
                      <a:endParaRPr sz="1000" u="none" cap="none" strike="noStrike">
                        <a:solidFill>
                          <a:schemeClr val="dk1"/>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26</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b="0" i="0" sz="1000" u="none" cap="none" strike="noStrike">
                        <a:solidFill>
                          <a:srgbClr val="303A46"/>
                        </a:solidFill>
                        <a:latin typeface="Source Sans Pro"/>
                        <a:ea typeface="Source Sans Pro"/>
                        <a:cs typeface="Source Sans Pro"/>
                        <a:sym typeface="Source Sans Pro"/>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Product</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b="0" i="0" lang="en-US" sz="1000" u="sng" cap="none" strike="noStrike">
                          <a:solidFill>
                            <a:schemeClr val="hlink"/>
                          </a:solidFill>
                          <a:latin typeface="Source Sans Pro"/>
                          <a:ea typeface="Source Sans Pro"/>
                          <a:cs typeface="Source Sans Pro"/>
                          <a:sym typeface="Source Sans Pro"/>
                          <a:hlinkClick r:id="rId12"/>
                        </a:rPr>
                        <a:t>#39722</a:t>
                      </a:r>
                      <a:r>
                        <a:rPr b="0" i="0" lang="en-US" sz="1000" u="none" cap="none" strike="noStrike">
                          <a:solidFill>
                            <a:schemeClr val="dk1"/>
                          </a:solidFill>
                          <a:latin typeface="Source Sans Pro"/>
                          <a:ea typeface="Source Sans Pro"/>
                          <a:cs typeface="Source Sans Pro"/>
                          <a:sym typeface="Source Sans Pro"/>
                        </a:rPr>
                        <a:t>  PM to f/u on VA 508 accessibility support ticket</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1</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Tami</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120650" lvl="0" marL="120650" marR="0" rtl="0" algn="l">
                        <a:lnSpc>
                          <a:spcPct val="100000"/>
                        </a:lnSpc>
                        <a:spcBef>
                          <a:spcPts val="0"/>
                        </a:spcBef>
                        <a:spcAft>
                          <a:spcPts val="0"/>
                        </a:spcAft>
                        <a:buClr>
                          <a:schemeClr val="dk1"/>
                        </a:buClr>
                        <a:buSzPts val="800"/>
                        <a:buFont typeface="Noto Sans Symbols"/>
                        <a:buChar char="▪"/>
                      </a:pPr>
                      <a:r>
                        <a:rPr b="0" i="0" lang="en-US" sz="1000" u="sng" cap="none" strike="noStrike">
                          <a:solidFill>
                            <a:schemeClr val="hlink"/>
                          </a:solidFill>
                          <a:latin typeface="Source Sans Pro"/>
                          <a:ea typeface="Source Sans Pro"/>
                          <a:cs typeface="Source Sans Pro"/>
                          <a:sym typeface="Source Sans Pro"/>
                          <a:hlinkClick r:id="rId13"/>
                        </a:rPr>
                        <a:t>YourIT # RITM6608047</a:t>
                      </a:r>
                      <a:endParaRPr b="0" i="0" sz="1000" u="none" cap="none" strike="noStrike">
                        <a:solidFill>
                          <a:schemeClr val="dk1"/>
                        </a:solidFill>
                        <a:latin typeface="Source Sans Pro"/>
                        <a:ea typeface="Source Sans Pro"/>
                        <a:cs typeface="Source Sans Pro"/>
                        <a:sym typeface="Source Sans Pro"/>
                      </a:endParaRPr>
                    </a:p>
                    <a:p>
                      <a:pPr indent="-120650" lvl="0" marL="120650" marR="0" rtl="0" algn="l">
                        <a:lnSpc>
                          <a:spcPct val="100000"/>
                        </a:lnSpc>
                        <a:spcBef>
                          <a:spcPts val="0"/>
                        </a:spcBef>
                        <a:spcAft>
                          <a:spcPts val="0"/>
                        </a:spcAft>
                        <a:buClr>
                          <a:schemeClr val="dk1"/>
                        </a:buClr>
                        <a:buSzPts val="800"/>
                        <a:buFont typeface="Noto Sans Symbols"/>
                        <a:buChar char="▪"/>
                      </a:pPr>
                      <a:r>
                        <a:rPr b="0" i="0" lang="en-US" sz="1000" u="sng" cap="none" strike="noStrike">
                          <a:solidFill>
                            <a:schemeClr val="hlink"/>
                          </a:solidFill>
                          <a:latin typeface="Source Sans Pro"/>
                          <a:ea typeface="Source Sans Pro"/>
                          <a:cs typeface="Source Sans Pro"/>
                          <a:sym typeface="Source Sans Pro"/>
                          <a:hlinkClick r:id="rId14"/>
                        </a:rPr>
                        <a:t>1095-B </a:t>
                      </a:r>
                      <a:r>
                        <a:rPr lang="en-US" sz="1000" u="sng" cap="none" strike="noStrike">
                          <a:solidFill>
                            <a:schemeClr val="hlink"/>
                          </a:solidFill>
                          <a:latin typeface="Source Sans Pro"/>
                          <a:ea typeface="Source Sans Pro"/>
                          <a:cs typeface="Source Sans Pro"/>
                          <a:sym typeface="Source Sans Pro"/>
                          <a:hlinkClick r:id="rId15"/>
                        </a:rPr>
                        <a:t>u</a:t>
                      </a:r>
                      <a:r>
                        <a:rPr b="0" i="0" lang="en-US" sz="1000" u="sng" cap="none" strike="noStrike">
                          <a:solidFill>
                            <a:schemeClr val="hlink"/>
                          </a:solidFill>
                          <a:latin typeface="Source Sans Pro"/>
                          <a:ea typeface="Source Sans Pro"/>
                          <a:cs typeface="Source Sans Pro"/>
                          <a:sym typeface="Source Sans Pro"/>
                          <a:hlinkClick r:id="rId16"/>
                        </a:rPr>
                        <a:t>pdates</a:t>
                      </a:r>
                      <a:endParaRPr sz="1000" u="none" cap="none" strike="noStrike">
                        <a:solidFill>
                          <a:schemeClr val="dk1"/>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a:t>
                      </a:r>
                      <a:r>
                        <a:rPr lang="en-US" sz="1000" u="none" cap="none" strike="noStrike">
                          <a:solidFill>
                            <a:srgbClr val="303A46"/>
                          </a:solidFill>
                          <a:latin typeface="Source Sans Pro"/>
                          <a:ea typeface="Source Sans Pro"/>
                          <a:cs typeface="Source Sans Pro"/>
                          <a:sym typeface="Source Sans Pro"/>
                        </a:rPr>
                        <a:t>26</a:t>
                      </a:r>
                      <a:r>
                        <a:rPr b="0" i="0" lang="en-US" sz="1000" u="none" cap="none" strike="noStrike">
                          <a:solidFill>
                            <a:srgbClr val="303A46"/>
                          </a:solidFill>
                          <a:latin typeface="Source Sans Pro"/>
                          <a:ea typeface="Source Sans Pro"/>
                          <a:cs typeface="Source Sans Pro"/>
                          <a:sym typeface="Source Sans Pro"/>
                        </a:rPr>
                        <a:t>/22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b="0" i="0" sz="1000" u="none" cap="none" strike="noStrike">
                        <a:solidFill>
                          <a:srgbClr val="303A46"/>
                        </a:solidFill>
                        <a:latin typeface="Source Sans Pro"/>
                        <a:ea typeface="Source Sans Pro"/>
                        <a:cs typeface="Source Sans Pro"/>
                        <a:sym typeface="Source Sans Pro"/>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Product</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b="0" i="0" lang="en-US" sz="1000" u="sng" cap="none" strike="noStrike">
                          <a:solidFill>
                            <a:schemeClr val="hlink"/>
                          </a:solidFill>
                          <a:latin typeface="Source Sans Pro"/>
                          <a:ea typeface="Source Sans Pro"/>
                          <a:cs typeface="Source Sans Pro"/>
                          <a:sym typeface="Source Sans Pro"/>
                          <a:hlinkClick r:id="rId17"/>
                        </a:rPr>
                        <a:t>#38351 </a:t>
                      </a:r>
                      <a:r>
                        <a:rPr b="0" i="0" lang="en-US" sz="1000" u="none" cap="none" strike="noStrike">
                          <a:solidFill>
                            <a:schemeClr val="dk1"/>
                          </a:solidFill>
                          <a:latin typeface="Source Sans Pro"/>
                          <a:ea typeface="Source Sans Pro"/>
                          <a:cs typeface="Source Sans Pro"/>
                          <a:sym typeface="Source Sans Pro"/>
                        </a:rPr>
                        <a:t> Collaboration cycle: Staging review [1095-B]</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0</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Jordan</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120650" lvl="0" marL="120650" marR="0" rtl="0" algn="l">
                        <a:lnSpc>
                          <a:spcPct val="100000"/>
                        </a:lnSpc>
                        <a:spcBef>
                          <a:spcPts val="0"/>
                        </a:spcBef>
                        <a:spcAft>
                          <a:spcPts val="0"/>
                        </a:spcAft>
                        <a:buClr>
                          <a:schemeClr val="dk1"/>
                        </a:buClr>
                        <a:buSzPts val="800"/>
                        <a:buFont typeface="Noto Sans Symbols"/>
                        <a:buChar char="▪"/>
                      </a:pPr>
                      <a:r>
                        <a:rPr b="0" i="0" lang="en-US" sz="1000" u="sng" cap="none" strike="noStrike">
                          <a:solidFill>
                            <a:schemeClr val="hlink"/>
                          </a:solidFill>
                          <a:latin typeface="Source Sans Pro"/>
                          <a:ea typeface="Source Sans Pro"/>
                          <a:cs typeface="Source Sans Pro"/>
                          <a:sym typeface="Source Sans Pro"/>
                          <a:hlinkClick r:id="rId18"/>
                        </a:rPr>
                        <a:t>Ticket</a:t>
                      </a:r>
                      <a:endParaRPr sz="1000" u="none" cap="none" strike="noStrike">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5/31/22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b="0" i="0" sz="1000" u="none" cap="none" strike="noStrike">
                        <a:solidFill>
                          <a:srgbClr val="303A46"/>
                        </a:solidFill>
                        <a:latin typeface="Source Sans Pro"/>
                        <a:ea typeface="Source Sans Pro"/>
                        <a:cs typeface="Source Sans Pro"/>
                        <a:sym typeface="Source Sans Pro"/>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Tech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b="0" i="0" lang="en-US" sz="1000" u="sng" cap="none" strike="noStrike">
                          <a:solidFill>
                            <a:schemeClr val="hlink"/>
                          </a:solidFill>
                          <a:latin typeface="Source Sans Pro"/>
                          <a:ea typeface="Source Sans Pro"/>
                          <a:cs typeface="Source Sans Pro"/>
                          <a:sym typeface="Source Sans Pro"/>
                          <a:hlinkClick r:id="rId19"/>
                        </a:rPr>
                        <a:t>#36175 </a:t>
                      </a:r>
                      <a:r>
                        <a:rPr b="0" i="0" lang="en-US" sz="1000" u="none" cap="none" strike="noStrike">
                          <a:solidFill>
                            <a:schemeClr val="dk1"/>
                          </a:solidFill>
                          <a:latin typeface="Source Sans Pro"/>
                          <a:ea typeface="Source Sans Pro"/>
                          <a:cs typeface="Source Sans Pro"/>
                          <a:sym typeface="Source Sans Pro"/>
                        </a:rPr>
                        <a:t> Collaboration cycle: Analytics implementation [1095-B]</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0</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Teagan Shashank</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120650" lvl="0" marL="120650" marR="0" rtl="0" algn="l">
                        <a:lnSpc>
                          <a:spcPct val="100000"/>
                        </a:lnSpc>
                        <a:spcBef>
                          <a:spcPts val="0"/>
                        </a:spcBef>
                        <a:spcAft>
                          <a:spcPts val="0"/>
                        </a:spcAft>
                        <a:buClr>
                          <a:schemeClr val="dk1"/>
                        </a:buClr>
                        <a:buSzPts val="800"/>
                        <a:buFont typeface="Noto Sans Symbols"/>
                        <a:buChar char="▪"/>
                      </a:pPr>
                      <a:r>
                        <a:rPr b="0" i="0" lang="en-US" sz="1000" u="sng" cap="none" strike="noStrike">
                          <a:solidFill>
                            <a:schemeClr val="hlink"/>
                          </a:solidFill>
                          <a:latin typeface="Source Sans Pro"/>
                          <a:ea typeface="Source Sans Pro"/>
                          <a:cs typeface="Source Sans Pro"/>
                          <a:sym typeface="Source Sans Pro"/>
                          <a:hlinkClick r:id="rId20"/>
                        </a:rPr>
                        <a:t>Ticket</a:t>
                      </a:r>
                      <a:endParaRPr sz="1000" u="none" cap="none" strike="noStrike">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5/31/22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b="0" i="0" sz="1000" u="none" cap="none" strike="noStrike">
                        <a:solidFill>
                          <a:srgbClr val="303A46"/>
                        </a:solidFill>
                        <a:latin typeface="Source Sans Pro"/>
                        <a:ea typeface="Source Sans Pro"/>
                        <a:cs typeface="Source Sans Pro"/>
                        <a:sym typeface="Source Sans Pro"/>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Tech</a:t>
                      </a:r>
                      <a:endParaRPr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b="0" i="0" lang="en-US" sz="1000" u="sng" cap="none" strike="noStrike">
                          <a:solidFill>
                            <a:schemeClr val="hlink"/>
                          </a:solidFill>
                          <a:latin typeface="Source Sans Pro"/>
                          <a:ea typeface="Source Sans Pro"/>
                          <a:cs typeface="Source Sans Pro"/>
                          <a:sym typeface="Source Sans Pro"/>
                          <a:hlinkClick r:id="rId21"/>
                        </a:rPr>
                        <a:t>#38387</a:t>
                      </a:r>
                      <a:r>
                        <a:rPr b="0" i="0" lang="en-US" sz="1000" u="none" cap="none" strike="noStrike">
                          <a:solidFill>
                            <a:schemeClr val="dk1"/>
                          </a:solidFill>
                          <a:latin typeface="Source Sans Pro"/>
                          <a:ea typeface="Source Sans Pro"/>
                          <a:cs typeface="Source Sans Pro"/>
                          <a:sym typeface="Source Sans Pro"/>
                        </a:rPr>
                        <a:t>  1095-B Team staging review accessibility checklist</a:t>
                      </a:r>
                      <a:endParaRPr b="1"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2</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Teagan Shashank</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120650" lvl="0" marL="120650" marR="0" rtl="0" algn="l">
                        <a:lnSpc>
                          <a:spcPct val="100000"/>
                        </a:lnSpc>
                        <a:spcBef>
                          <a:spcPts val="0"/>
                        </a:spcBef>
                        <a:spcAft>
                          <a:spcPts val="0"/>
                        </a:spcAft>
                        <a:buClr>
                          <a:schemeClr val="dk1"/>
                        </a:buClr>
                        <a:buSzPts val="800"/>
                        <a:buFont typeface="Noto Sans Symbols"/>
                        <a:buChar char="▪"/>
                      </a:pPr>
                      <a:r>
                        <a:rPr b="0" i="0" lang="en-US" sz="1000" u="sng" cap="none" strike="noStrike">
                          <a:solidFill>
                            <a:schemeClr val="hlink"/>
                          </a:solidFill>
                          <a:latin typeface="Source Sans Pro"/>
                          <a:ea typeface="Source Sans Pro"/>
                          <a:cs typeface="Source Sans Pro"/>
                          <a:sym typeface="Source Sans Pro"/>
                          <a:hlinkClick r:id="rId22"/>
                        </a:rPr>
                        <a:t>Ticket</a:t>
                      </a:r>
                      <a:endParaRPr sz="1000" u="none" cap="none" strike="noStrike">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5/31/22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b="0" i="0" sz="1000" u="none" cap="none" strike="noStrike">
                        <a:solidFill>
                          <a:srgbClr val="303A46"/>
                        </a:solidFill>
                        <a:latin typeface="Source Sans Pro"/>
                        <a:ea typeface="Source Sans Pro"/>
                        <a:cs typeface="Source Sans Pro"/>
                        <a:sym typeface="Source Sans Pro"/>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r h="349725">
                <a:tc>
                  <a:txBody>
                    <a:bodyPr/>
                    <a:lstStyle/>
                    <a:p>
                      <a:pPr indent="0" lvl="0" marL="0" marR="0" rtl="0" algn="l">
                        <a:lnSpc>
                          <a:spcPct val="100000"/>
                        </a:lnSpc>
                        <a:spcBef>
                          <a:spcPts val="0"/>
                        </a:spcBef>
                        <a:spcAft>
                          <a:spcPts val="0"/>
                        </a:spcAft>
                        <a:buClr>
                          <a:schemeClr val="dk2"/>
                        </a:buClr>
                        <a:buSzPts val="1050"/>
                        <a:buFont typeface="PT Serif"/>
                        <a:buNone/>
                      </a:pPr>
                      <a:r>
                        <a:rPr b="0" lang="en-US" sz="1000" u="none" cap="none" strike="noStrike">
                          <a:latin typeface="Source Sans Pro"/>
                          <a:ea typeface="Source Sans Pro"/>
                          <a:cs typeface="Source Sans Pro"/>
                          <a:sym typeface="Source Sans Pro"/>
                        </a:rPr>
                        <a:t>Tech</a:t>
                      </a:r>
                      <a:endParaRPr b="0" sz="1000" u="none" cap="none" strike="noStrike">
                        <a:latin typeface="Source Sans Pro"/>
                        <a:ea typeface="Source Sans Pro"/>
                        <a:cs typeface="Source Sans Pro"/>
                        <a:sym typeface="Source Sans Pro"/>
                      </a:endParaRPr>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b="0" i="0" lang="en-US" sz="1000" u="sng" cap="none" strike="noStrike">
                          <a:solidFill>
                            <a:schemeClr val="hlink"/>
                          </a:solidFill>
                          <a:latin typeface="Source Sans Pro"/>
                          <a:ea typeface="Source Sans Pro"/>
                          <a:cs typeface="Source Sans Pro"/>
                          <a:sym typeface="Source Sans Pro"/>
                          <a:hlinkClick r:id="rId23"/>
                        </a:rPr>
                        <a:t>#41559</a:t>
                      </a:r>
                      <a:r>
                        <a:rPr b="0" i="0" lang="en-US" sz="1000" u="none" cap="none" strike="noStrike">
                          <a:solidFill>
                            <a:schemeClr val="dk2"/>
                          </a:solidFill>
                          <a:latin typeface="Source Sans Pro"/>
                          <a:ea typeface="Source Sans Pro"/>
                          <a:cs typeface="Source Sans Pro"/>
                          <a:sym typeface="Source Sans Pro"/>
                        </a:rPr>
                        <a:t> 1095-B Launch discovery</a:t>
                      </a:r>
                      <a:endParaRPr b="0" i="0" sz="1000" u="none" cap="none" strike="noStrike">
                        <a:solidFill>
                          <a:schemeClr val="dk2"/>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3</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Jordan</a:t>
                      </a:r>
                      <a:endParaRPr sz="1400" u="none" cap="none" strike="noStrike"/>
                    </a:p>
                    <a:p>
                      <a:pPr indent="0" lvl="0" marL="0" marR="0" rtl="0" algn="l">
                        <a:lnSpc>
                          <a:spcPct val="100000"/>
                        </a:lnSpc>
                        <a:spcBef>
                          <a:spcPts val="0"/>
                        </a:spcBef>
                        <a:spcAft>
                          <a:spcPts val="0"/>
                        </a:spcAft>
                        <a:buClr>
                          <a:schemeClr val="dk2"/>
                        </a:buClr>
                        <a:buSzPts val="1050"/>
                        <a:buFont typeface="PT Serif"/>
                        <a:buNone/>
                      </a:pPr>
                      <a:r>
                        <a:rPr lang="en-US" sz="1000" u="none" cap="none" strike="noStrike">
                          <a:latin typeface="Source Sans Pro"/>
                          <a:ea typeface="Source Sans Pro"/>
                          <a:cs typeface="Source Sans Pro"/>
                          <a:sym typeface="Source Sans Pro"/>
                        </a:rPr>
                        <a:t>Teagan</a:t>
                      </a:r>
                      <a:endParaRPr sz="1400" u="none" cap="none" strike="noStrike"/>
                    </a:p>
                  </a:txBody>
                  <a:tcPr marT="0" marB="0" marR="3657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120650" lvl="0" marL="120650" marR="0" rtl="0" algn="l">
                        <a:lnSpc>
                          <a:spcPct val="100000"/>
                        </a:lnSpc>
                        <a:spcBef>
                          <a:spcPts val="0"/>
                        </a:spcBef>
                        <a:spcAft>
                          <a:spcPts val="0"/>
                        </a:spcAft>
                        <a:buClr>
                          <a:schemeClr val="dk1"/>
                        </a:buClr>
                        <a:buSzPts val="800"/>
                        <a:buFont typeface="Noto Sans Symbols"/>
                        <a:buChar char="▪"/>
                      </a:pPr>
                      <a:r>
                        <a:rPr b="0" i="0" lang="en-US" sz="1000" u="none" cap="none" strike="noStrike">
                          <a:solidFill>
                            <a:schemeClr val="dk1"/>
                          </a:solidFill>
                          <a:latin typeface="Source Sans Pro"/>
                          <a:ea typeface="Source Sans Pro"/>
                          <a:cs typeface="Source Sans Pro"/>
                          <a:sym typeface="Source Sans Pro"/>
                        </a:rPr>
                        <a:t>N/A</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5/31/22</a:t>
                      </a:r>
                      <a:endParaRPr b="0" i="0" sz="1000" u="none" cap="none" strike="noStrike">
                        <a:solidFill>
                          <a:srgbClr val="303A46"/>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50"/>
                        <a:buFont typeface="PT Serif"/>
                        <a:buNone/>
                      </a:pPr>
                      <a:r>
                        <a:t/>
                      </a:r>
                      <a:endParaRPr b="0" i="0" sz="1000" u="none" cap="none" strike="noStrike">
                        <a:solidFill>
                          <a:srgbClr val="303A46"/>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50"/>
                        <a:buFont typeface="PT Serif"/>
                        <a:buNone/>
                      </a:pPr>
                      <a:r>
                        <a:rPr b="0" i="0" lang="en-US" sz="1000" u="none" cap="none" strike="noStrike">
                          <a:solidFill>
                            <a:srgbClr val="303A46"/>
                          </a:solidFill>
                          <a:latin typeface="Source Sans Pro"/>
                          <a:ea typeface="Source Sans Pro"/>
                          <a:cs typeface="Source Sans Pro"/>
                          <a:sym typeface="Source Sans Pro"/>
                        </a:rPr>
                        <a:t>✓</a:t>
                      </a:r>
                      <a:endParaRPr b="0" i="0" sz="1000" u="none" cap="none" strike="noStrike">
                        <a:solidFill>
                          <a:srgbClr val="303A46"/>
                        </a:solidFill>
                        <a:latin typeface="Source Sans Pro"/>
                        <a:ea typeface="Source Sans Pro"/>
                        <a:cs typeface="Source Sans Pro"/>
                        <a:sym typeface="Source Sans Pro"/>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7C7C7"/>
                      </a:solidFill>
                      <a:prstDash val="solid"/>
                      <a:round/>
                      <a:headEnd len="sm" w="sm" type="none"/>
                      <a:tailEnd len="sm" w="sm" type="none"/>
                    </a:lnT>
                    <a:lnB cap="flat" cmpd="sng" w="9525">
                      <a:solidFill>
                        <a:srgbClr val="C7C7C7"/>
                      </a:solidFill>
                      <a:prstDash val="solid"/>
                      <a:round/>
                      <a:headEnd len="sm" w="sm" type="none"/>
                      <a:tailEnd len="sm" w="sm" type="none"/>
                    </a:lnB>
                  </a:tcPr>
                </a:tc>
              </a:tr>
            </a:tbl>
          </a:graphicData>
        </a:graphic>
      </p:graphicFrame>
      <p:sp>
        <p:nvSpPr>
          <p:cNvPr id="664" name="Google Shape;664;g127d9e567cc_1_85"/>
          <p:cNvSpPr txBox="1"/>
          <p:nvPr/>
        </p:nvSpPr>
        <p:spPr>
          <a:xfrm>
            <a:off x="10140593" y="6408650"/>
            <a:ext cx="15003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Sprint 2 Deliverables</a:t>
            </a:r>
            <a:endParaRPr b="0" i="0" sz="1800" u="none" cap="none" strike="noStrike">
              <a:solidFill>
                <a:schemeClr val="dk1"/>
              </a:solidFill>
              <a:latin typeface="Calibri"/>
              <a:ea typeface="Calibri"/>
              <a:cs typeface="Calibri"/>
              <a:sym typeface="Calibri"/>
            </a:endParaRPr>
          </a:p>
        </p:txBody>
      </p:sp>
      <p:sp>
        <p:nvSpPr>
          <p:cNvPr id="665" name="Google Shape;665;g127d9e567cc_1_85"/>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5"/>
          <p:cNvSpPr txBox="1"/>
          <p:nvPr>
            <p:ph type="title"/>
          </p:nvPr>
        </p:nvSpPr>
        <p:spPr>
          <a:xfrm>
            <a:off x="312812" y="373491"/>
            <a:ext cx="11353800" cy="7469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86" name="Google Shape;186;p55"/>
          <p:cNvSpPr txBox="1"/>
          <p:nvPr>
            <p:ph idx="4294967295" type="body"/>
          </p:nvPr>
        </p:nvSpPr>
        <p:spPr>
          <a:xfrm>
            <a:off x="419100" y="1253332"/>
            <a:ext cx="1446561" cy="2770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Introduction</a:t>
            </a:r>
            <a:endParaRPr b="0" i="0" sz="1800" u="none" cap="none" strike="noStrik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2"/>
              </a:buClr>
              <a:buSzPts val="1600"/>
              <a:buFont typeface="Arial"/>
              <a:buNone/>
            </a:pPr>
            <a:r>
              <a:rPr b="0" i="0" lang="en-US" sz="1600" u="none" cap="none" strike="noStrike">
                <a:solidFill>
                  <a:schemeClr val="accent2"/>
                </a:solidFill>
                <a:latin typeface="PT Serif"/>
                <a:ea typeface="PT Serif"/>
                <a:cs typeface="PT Serif"/>
                <a:sym typeface="PT Serif"/>
              </a:rPr>
              <a:t>Executive team</a:t>
            </a:r>
            <a:endParaRPr b="0" i="0" sz="1600" u="none" cap="none" strike="noStrike">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0"/>
              </a:spcBef>
              <a:spcAft>
                <a:spcPts val="0"/>
              </a:spcAft>
              <a:buClr>
                <a:schemeClr val="dk2"/>
              </a:buClr>
              <a:buSzPts val="1050"/>
              <a:buFont typeface="Arial"/>
              <a:buNone/>
            </a:pPr>
            <a:r>
              <a:rPr b="1" i="0" lang="en-US" sz="1050" u="none" cap="none" strike="noStrike">
                <a:solidFill>
                  <a:schemeClr val="dk2"/>
                </a:solidFill>
                <a:latin typeface="Source Sans Pro SemiBold"/>
                <a:ea typeface="Source Sans Pro SemiBold"/>
                <a:cs typeface="Source Sans Pro SemiBold"/>
                <a:sym typeface="Source Sans Pro SemiBold"/>
              </a:rPr>
              <a:t>PRODUCT</a:t>
            </a:r>
            <a:endParaRPr b="0" i="0" sz="1400" u="none" cap="none" strike="noStrike">
              <a:solidFill>
                <a:srgbClr val="000000"/>
              </a:solidFill>
              <a:latin typeface="Arial"/>
              <a:ea typeface="Arial"/>
              <a:cs typeface="Arial"/>
              <a:sym typeface="Arial"/>
            </a:endParaRPr>
          </a:p>
        </p:txBody>
      </p:sp>
      <p:sp>
        <p:nvSpPr>
          <p:cNvPr id="192" name="Google Shape;192;p55"/>
          <p:cNvSpPr txBox="1"/>
          <p:nvPr/>
        </p:nvSpPr>
        <p:spPr>
          <a:xfrm>
            <a:off x="5637660" y="1716674"/>
            <a:ext cx="921014" cy="355291"/>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0"/>
              </a:spcBef>
              <a:spcAft>
                <a:spcPts val="0"/>
              </a:spcAft>
              <a:buClr>
                <a:schemeClr val="dk2"/>
              </a:buClr>
              <a:buSzPts val="1050"/>
              <a:buFont typeface="Arial"/>
              <a:buNone/>
            </a:pPr>
            <a:r>
              <a:rPr b="1" i="0" lang="en-US" sz="1050" u="none" cap="none" strike="noStrike">
                <a:solidFill>
                  <a:schemeClr val="dk2"/>
                </a:solidFill>
                <a:latin typeface="Source Sans Pro SemiBold"/>
                <a:ea typeface="Source Sans Pro SemiBold"/>
                <a:cs typeface="Source Sans Pro SemiBold"/>
                <a:sym typeface="Source Sans Pro SemiBold"/>
              </a:rPr>
              <a:t>ENGINEERING</a:t>
            </a:r>
            <a:endParaRPr b="0" i="0" sz="1400" u="none" cap="none" strike="noStrike">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0"/>
              </a:spcBef>
              <a:spcAft>
                <a:spcPts val="0"/>
              </a:spcAft>
              <a:buClr>
                <a:schemeClr val="dk2"/>
              </a:buClr>
              <a:buSzPts val="1050"/>
              <a:buFont typeface="Arial"/>
              <a:buNone/>
            </a:pPr>
            <a:r>
              <a:rPr b="1" i="0" lang="en-US" sz="1050" u="none" cap="none" strike="noStrike">
                <a:solidFill>
                  <a:schemeClr val="dk2"/>
                </a:solidFill>
                <a:latin typeface="Source Sans Pro SemiBold"/>
                <a:ea typeface="Source Sans Pro SemiBold"/>
                <a:cs typeface="Source Sans Pro SemiBold"/>
                <a:sym typeface="Source Sans Pro SemiBold"/>
              </a:rPr>
              <a:t>DESIGN</a:t>
            </a:r>
            <a:endParaRPr b="0" i="0" sz="1400" u="none" cap="none" strike="noStrik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b="26974" l="25632" r="25632" t="13823"/>
          <a:stretch/>
        </p:blipFill>
        <p:spPr>
          <a:xfrm>
            <a:off x="2136127" y="2148840"/>
            <a:ext cx="891768" cy="891768"/>
          </a:xfrm>
          <a:prstGeom prst="ellipse">
            <a:avLst/>
          </a:prstGeom>
          <a:noFill/>
          <a:ln>
            <a:noFill/>
          </a:ln>
        </p:spPr>
      </p:pic>
      <p:pic>
        <p:nvPicPr>
          <p:cNvPr id="195" name="Google Shape;195;p55"/>
          <p:cNvPicPr preferRelativeResize="0"/>
          <p:nvPr/>
        </p:nvPicPr>
        <p:blipFill rotWithShape="1">
          <a:blip r:embed="rId4">
            <a:alphaModFix/>
          </a:blip>
          <a:srcRect b="16390" l="0" r="0" t="11610"/>
          <a:stretch/>
        </p:blipFill>
        <p:spPr>
          <a:xfrm>
            <a:off x="3886200" y="2148840"/>
            <a:ext cx="891768" cy="891768"/>
          </a:xfrm>
          <a:prstGeom prst="ellipse">
            <a:avLst/>
          </a:prstGeom>
          <a:noFill/>
          <a:ln>
            <a:noFill/>
          </a:ln>
        </p:spPr>
      </p:pic>
      <p:pic>
        <p:nvPicPr>
          <p:cNvPr id="196" name="Google Shape;196;p55"/>
          <p:cNvPicPr preferRelativeResize="0"/>
          <p:nvPr/>
        </p:nvPicPr>
        <p:blipFill rotWithShape="1">
          <a:blip r:embed="rId5">
            <a:alphaModFix/>
          </a:blip>
          <a:srcRect b="0" l="0" r="0" t="0"/>
          <a:stretch/>
        </p:blipFill>
        <p:spPr>
          <a:xfrm>
            <a:off x="2139644" y="4535323"/>
            <a:ext cx="900063" cy="900063"/>
          </a:xfrm>
          <a:prstGeom prst="ellipse">
            <a:avLst/>
          </a:prstGeom>
          <a:noFill/>
          <a:ln>
            <a:noFill/>
          </a:ln>
        </p:spPr>
      </p:pic>
      <p:pic>
        <p:nvPicPr>
          <p:cNvPr id="197" name="Google Shape;197;p55"/>
          <p:cNvPicPr preferRelativeResize="0"/>
          <p:nvPr/>
        </p:nvPicPr>
        <p:blipFill rotWithShape="1">
          <a:blip r:embed="rId6">
            <a:alphaModFix/>
          </a:blip>
          <a:srcRect b="0" l="0" r="0" t="0"/>
          <a:stretch/>
        </p:blipFill>
        <p:spPr>
          <a:xfrm>
            <a:off x="7642085" y="2150698"/>
            <a:ext cx="900063" cy="900063"/>
          </a:xfrm>
          <a:prstGeom prst="ellipse">
            <a:avLst/>
          </a:prstGeom>
          <a:noFill/>
          <a:ln>
            <a:noFill/>
          </a:ln>
        </p:spPr>
      </p:pic>
      <p:pic>
        <p:nvPicPr>
          <p:cNvPr id="198" name="Google Shape;198;p55"/>
          <p:cNvPicPr preferRelativeResize="0"/>
          <p:nvPr/>
        </p:nvPicPr>
        <p:blipFill rotWithShape="1">
          <a:blip r:embed="rId7">
            <a:alphaModFix/>
          </a:blip>
          <a:srcRect b="0" l="0" r="0" t="0"/>
          <a:stretch/>
        </p:blipFill>
        <p:spPr>
          <a:xfrm>
            <a:off x="9193566" y="2117001"/>
            <a:ext cx="900063" cy="900063"/>
          </a:xfrm>
          <a:prstGeom prst="ellipse">
            <a:avLst/>
          </a:prstGeom>
          <a:noFill/>
          <a:ln>
            <a:noFill/>
          </a:ln>
        </p:spPr>
      </p:pic>
      <p:pic>
        <p:nvPicPr>
          <p:cNvPr id="199" name="Google Shape;199;p55"/>
          <p:cNvPicPr preferRelativeResize="0"/>
          <p:nvPr/>
        </p:nvPicPr>
        <p:blipFill rotWithShape="1">
          <a:blip r:embed="rId8">
            <a:alphaModFix/>
          </a:blip>
          <a:srcRect b="0" l="0" r="0" t="0"/>
          <a:stretch/>
        </p:blipFill>
        <p:spPr>
          <a:xfrm>
            <a:off x="10754084" y="2121123"/>
            <a:ext cx="906673" cy="906673"/>
          </a:xfrm>
          <a:prstGeom prst="ellipse">
            <a:avLst/>
          </a:prstGeom>
          <a:noFill/>
          <a:ln>
            <a:noFill/>
          </a:ln>
        </p:spPr>
      </p:pic>
      <p:pic>
        <p:nvPicPr>
          <p:cNvPr id="200" name="Google Shape;200;p55"/>
          <p:cNvPicPr preferRelativeResize="0"/>
          <p:nvPr/>
        </p:nvPicPr>
        <p:blipFill rotWithShape="1">
          <a:blip r:embed="rId9">
            <a:alphaModFix/>
          </a:blip>
          <a:srcRect b="0" l="0" r="0" t="0"/>
          <a:stretch/>
        </p:blipFill>
        <p:spPr>
          <a:xfrm>
            <a:off x="7644384" y="4535424"/>
            <a:ext cx="906673" cy="906673"/>
          </a:xfrm>
          <a:prstGeom prst="ellipse">
            <a:avLst/>
          </a:prstGeom>
          <a:noFill/>
          <a:ln>
            <a:noFill/>
          </a:ln>
        </p:spPr>
      </p:pic>
      <p:pic>
        <p:nvPicPr>
          <p:cNvPr id="201" name="Google Shape;201;p55"/>
          <p:cNvPicPr preferRelativeResize="0"/>
          <p:nvPr/>
        </p:nvPicPr>
        <p:blipFill rotWithShape="1">
          <a:blip r:embed="rId10">
            <a:alphaModFix/>
          </a:blip>
          <a:srcRect b="0" l="0" r="0" t="0"/>
          <a:stretch/>
        </p:blipFill>
        <p:spPr>
          <a:xfrm>
            <a:off x="9189720" y="4535424"/>
            <a:ext cx="906673" cy="906673"/>
          </a:xfrm>
          <a:prstGeom prst="ellipse">
            <a:avLst/>
          </a:prstGeom>
          <a:noFill/>
          <a:ln>
            <a:noFill/>
          </a:ln>
        </p:spPr>
      </p:pic>
      <p:sp>
        <p:nvSpPr>
          <p:cNvPr id="202" name="Google Shape;202;p55"/>
          <p:cNvSpPr txBox="1"/>
          <p:nvPr/>
        </p:nvSpPr>
        <p:spPr>
          <a:xfrm>
            <a:off x="2131133" y="3182112"/>
            <a:ext cx="1226148"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PT Serif"/>
                <a:ea typeface="PT Serif"/>
                <a:cs typeface="PT Serif"/>
                <a:sym typeface="PT Serif"/>
              </a:rPr>
              <a:t>Jordan White</a:t>
            </a:r>
            <a:br>
              <a:rPr b="0" i="0" lang="en-US" sz="1100" u="none" cap="none" strike="noStrike">
                <a:solidFill>
                  <a:srgbClr val="000000"/>
                </a:solidFill>
                <a:latin typeface="PT Serif"/>
                <a:ea typeface="PT Serif"/>
                <a:cs typeface="PT Serif"/>
                <a:sym typeface="PT Serif"/>
              </a:rPr>
            </a:br>
            <a:r>
              <a:rPr b="0" i="0" lang="en-US" sz="1100" u="none" cap="none" strike="noStrike">
                <a:solidFill>
                  <a:schemeClr val="dk2"/>
                </a:solidFill>
                <a:latin typeface="Source Sans Pro"/>
                <a:ea typeface="Source Sans Pro"/>
                <a:cs typeface="Source Sans Pro"/>
                <a:sym typeface="Source Sans Pro"/>
              </a:rPr>
              <a:t>Dallas, TX</a:t>
            </a:r>
            <a:br>
              <a:rPr b="0" i="0" lang="en-US" sz="1100" u="none" cap="none" strike="noStrike">
                <a:solidFill>
                  <a:srgbClr val="000000"/>
                </a:solidFill>
                <a:latin typeface="Source Sans Pro"/>
                <a:ea typeface="Source Sans Pro"/>
                <a:cs typeface="Source Sans Pro"/>
                <a:sym typeface="Source Sans Pro"/>
              </a:rPr>
            </a:br>
            <a:r>
              <a:rPr b="0" i="0" lang="en-US" sz="1100" u="none" cap="none" strike="noStrike">
                <a:solidFill>
                  <a:schemeClr val="dk2"/>
                </a:solidFill>
                <a:latin typeface="Source Sans Pro"/>
                <a:ea typeface="Source Sans Pro"/>
                <a:cs typeface="Source Sans Pro"/>
                <a:sym typeface="Source Sans Pro"/>
              </a:rPr>
              <a:t>Product Manager</a:t>
            </a:r>
            <a:endParaRPr b="0" i="0" sz="1100" u="none" cap="none" strike="noStrik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3847615" y="3182112"/>
            <a:ext cx="1226148"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Tami Corson</a:t>
            </a:r>
            <a:endParaRPr b="1" i="0" sz="110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Source Sans Pro"/>
                <a:ea typeface="Source Sans Pro"/>
                <a:cs typeface="Source Sans Pro"/>
                <a:sym typeface="Source Sans Pro"/>
              </a:rPr>
              <a:t>North Carolina</a:t>
            </a:r>
            <a:endParaRPr b="0"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Source Sans Pro"/>
                <a:ea typeface="Source Sans Pro"/>
                <a:cs typeface="Source Sans Pro"/>
                <a:sym typeface="Source Sans Pro"/>
              </a:rPr>
              <a:t>Clinical SME / Scrum </a:t>
            </a:r>
            <a:endParaRPr b="0" i="0" sz="1100" u="none" cap="none" strike="noStrik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7696822" y="3183700"/>
            <a:ext cx="12261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Jeff Scheire</a:t>
            </a:r>
            <a:endParaRPr b="0" i="0" sz="110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Source Sans Pro"/>
                <a:ea typeface="Source Sans Pro"/>
                <a:cs typeface="Source Sans Pro"/>
                <a:sym typeface="Source Sans Pro"/>
              </a:rPr>
              <a:t>MO Studio</a:t>
            </a:r>
            <a:endParaRPr b="0" i="0" sz="1100" u="none" cap="none" strike="noStrik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10754711" y="3182112"/>
            <a:ext cx="1003124"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Kevin London</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Source Sans Pro"/>
                <a:ea typeface="Source Sans Pro"/>
                <a:cs typeface="Source Sans Pro"/>
                <a:sym typeface="Source Sans Pro"/>
              </a:rPr>
              <a:t>Frog Design</a:t>
            </a:r>
            <a:endParaRPr b="0" i="0" sz="1100" u="none" cap="none" strike="noStrik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9236150" y="3182112"/>
            <a:ext cx="12261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Marcy Jacobs</a:t>
            </a:r>
            <a:endParaRPr b="1" i="0" sz="110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Source Sans Pro"/>
                <a:ea typeface="Source Sans Pro"/>
                <a:cs typeface="Source Sans Pro"/>
                <a:sym typeface="Source Sans Pro"/>
              </a:rPr>
              <a:t>McKinsey &amp; Co</a:t>
            </a:r>
            <a:endParaRPr b="0" i="0" sz="1100" u="none" cap="none" strike="noStrik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3846393" y="5577840"/>
            <a:ext cx="1378749"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PT Serif"/>
                <a:ea typeface="PT Serif"/>
                <a:cs typeface="PT Serif"/>
                <a:sym typeface="PT Serif"/>
              </a:rPr>
              <a:t>Carolyn Williams</a:t>
            </a:r>
            <a:br>
              <a:rPr b="0" i="0" lang="en-US" sz="1100" u="none" cap="none" strike="noStrike">
                <a:solidFill>
                  <a:srgbClr val="000000"/>
                </a:solidFill>
                <a:latin typeface="PT Serif"/>
                <a:ea typeface="PT Serif"/>
                <a:cs typeface="PT Serif"/>
                <a:sym typeface="PT Serif"/>
              </a:rPr>
            </a:br>
            <a:r>
              <a:rPr b="0" i="0" lang="en-US" sz="1100" u="none" cap="none" strike="noStrike">
                <a:solidFill>
                  <a:schemeClr val="dk2"/>
                </a:solidFill>
                <a:latin typeface="Source Sans Pro"/>
                <a:ea typeface="Source Sans Pro"/>
                <a:cs typeface="Source Sans Pro"/>
                <a:sym typeface="Source Sans Pro"/>
              </a:rPr>
              <a:t>Chicago, IL</a:t>
            </a:r>
            <a:br>
              <a:rPr b="0" i="0" lang="en-US" sz="1100" u="none" cap="none" strike="noStrike">
                <a:solidFill>
                  <a:srgbClr val="000000"/>
                </a:solidFill>
                <a:latin typeface="Source Sans Pro"/>
                <a:ea typeface="Source Sans Pro"/>
                <a:cs typeface="Source Sans Pro"/>
                <a:sym typeface="Source Sans Pro"/>
              </a:rPr>
            </a:br>
            <a:r>
              <a:rPr b="0" i="0" lang="en-US" sz="1100" u="none" cap="none" strike="noStrike">
                <a:solidFill>
                  <a:schemeClr val="dk2"/>
                </a:solidFill>
                <a:latin typeface="Source Sans Pro"/>
                <a:ea typeface="Source Sans Pro"/>
                <a:cs typeface="Source Sans Pro"/>
                <a:sym typeface="Source Sans Pro"/>
              </a:rPr>
              <a:t>Experience Designer</a:t>
            </a:r>
            <a:endParaRPr b="0" i="0" sz="1100" u="none" cap="none" strike="noStrik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2131133" y="5577231"/>
            <a:ext cx="1322977" cy="84638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Carl Dickerson</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Source Sans Pro"/>
                <a:ea typeface="Source Sans Pro"/>
                <a:cs typeface="Source Sans Pro"/>
                <a:sym typeface="Source Sans Pro"/>
              </a:rPr>
              <a:t>Atlanta, GA</a:t>
            </a:r>
            <a:br>
              <a:rPr b="0" i="0" lang="en-US" sz="1100" u="none" cap="none" strike="noStrike">
                <a:solidFill>
                  <a:schemeClr val="dk2"/>
                </a:solidFill>
                <a:latin typeface="Source Sans Pro"/>
                <a:ea typeface="Source Sans Pro"/>
                <a:cs typeface="Source Sans Pro"/>
                <a:sym typeface="Source Sans Pro"/>
              </a:rPr>
            </a:br>
            <a:r>
              <a:rPr b="0" i="0" lang="en-US" sz="1100" u="none" cap="none" strike="noStrike">
                <a:solidFill>
                  <a:schemeClr val="dk2"/>
                </a:solidFill>
                <a:latin typeface="Source Sans Pro"/>
                <a:ea typeface="Source Sans Pro"/>
                <a:cs typeface="Source Sans Pro"/>
                <a:sym typeface="Source Sans Pro"/>
              </a:rPr>
              <a:t>Content Strategist and Plain Language Content Creator</a:t>
            </a:r>
            <a:endParaRPr b="0" i="0" sz="1100" u="none" cap="none" strike="noStrik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448056" y="5577840"/>
            <a:ext cx="1226148" cy="6771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Thomas McCue </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Source Sans Pro"/>
                <a:ea typeface="Source Sans Pro"/>
                <a:cs typeface="Source Sans Pro"/>
                <a:sym typeface="Source Sans Pro"/>
              </a:rPr>
              <a:t>Oak Park, IL</a:t>
            </a:r>
            <a:br>
              <a:rPr b="0" i="0" lang="en-US" sz="1100" u="none" cap="none" strike="noStrike">
                <a:solidFill>
                  <a:schemeClr val="dk2"/>
                </a:solidFill>
                <a:latin typeface="Source Sans Pro"/>
                <a:ea typeface="Source Sans Pro"/>
                <a:cs typeface="Source Sans Pro"/>
                <a:sym typeface="Source Sans Pro"/>
              </a:rPr>
            </a:br>
            <a:r>
              <a:rPr b="0" i="0" lang="en-US" sz="1100" u="none" cap="none" strike="noStrike">
                <a:solidFill>
                  <a:schemeClr val="dk2"/>
                </a:solidFill>
                <a:latin typeface="Source Sans Pro"/>
                <a:ea typeface="Source Sans Pro"/>
                <a:cs typeface="Source Sans Pro"/>
                <a:sym typeface="Source Sans Pro"/>
              </a:rPr>
              <a:t>Principal Designer Director</a:t>
            </a:r>
            <a:endParaRPr b="0" i="0" sz="1100" u="none" cap="none" strike="noStrike">
              <a:solidFill>
                <a:schemeClr val="dk2"/>
              </a:solidFill>
              <a:latin typeface="Source Sans Pro"/>
              <a:ea typeface="Source Sans Pro"/>
              <a:cs typeface="Source Sans Pro"/>
              <a:sym typeface="Source Sans Pro"/>
            </a:endParaRPr>
          </a:p>
        </p:txBody>
      </p:sp>
      <p:sp>
        <p:nvSpPr>
          <p:cNvPr id="210" name="Google Shape;210;p55"/>
          <p:cNvSpPr txBox="1"/>
          <p:nvPr/>
        </p:nvSpPr>
        <p:spPr>
          <a:xfrm>
            <a:off x="7699248" y="5580786"/>
            <a:ext cx="12261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Will Reynolds </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Source Sans Pro"/>
                <a:ea typeface="Source Sans Pro"/>
                <a:cs typeface="Source Sans Pro"/>
                <a:sym typeface="Source Sans Pro"/>
              </a:rPr>
              <a:t>SERVE Advisory</a:t>
            </a:r>
            <a:endParaRPr b="0" i="0" sz="1100" u="none" cap="none" strike="noStrike">
              <a:solidFill>
                <a:schemeClr val="dk2"/>
              </a:solidFill>
              <a:latin typeface="Source Sans Pro"/>
              <a:ea typeface="Source Sans Pro"/>
              <a:cs typeface="Source Sans Pro"/>
              <a:sym typeface="Source Sans Pro"/>
            </a:endParaRPr>
          </a:p>
        </p:txBody>
      </p:sp>
      <p:sp>
        <p:nvSpPr>
          <p:cNvPr id="211" name="Google Shape;211;p55"/>
          <p:cNvSpPr txBox="1"/>
          <p:nvPr/>
        </p:nvSpPr>
        <p:spPr>
          <a:xfrm>
            <a:off x="9235440" y="5577840"/>
            <a:ext cx="12261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Ben Morris</a:t>
            </a:r>
            <a:endParaRPr b="0" i="0" sz="110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Source Sans Pro"/>
                <a:ea typeface="Source Sans Pro"/>
                <a:cs typeface="Source Sans Pro"/>
                <a:sym typeface="Source Sans Pro"/>
              </a:rPr>
              <a:t>Pluribus Digital</a:t>
            </a:r>
            <a:endParaRPr b="0" i="0" sz="1100" u="none" cap="none" strike="noStrike">
              <a:solidFill>
                <a:schemeClr val="dk2"/>
              </a:solidFill>
              <a:latin typeface="Source Sans Pro"/>
              <a:ea typeface="Source Sans Pro"/>
              <a:cs typeface="Source Sans Pro"/>
              <a:sym typeface="Source Sans Pro"/>
            </a:endParaRPr>
          </a:p>
        </p:txBody>
      </p:sp>
      <p:cxnSp>
        <p:nvCxnSpPr>
          <p:cNvPr id="212" name="Google Shape;212;p55"/>
          <p:cNvCxnSpPr/>
          <p:nvPr/>
        </p:nvCxnSpPr>
        <p:spPr>
          <a:xfrm>
            <a:off x="7108793" y="1366372"/>
            <a:ext cx="14242" cy="5043896"/>
          </a:xfrm>
          <a:prstGeom prst="straightConnector1">
            <a:avLst/>
          </a:prstGeom>
          <a:noFill/>
          <a:ln cap="flat" cmpd="sng" w="12700">
            <a:solidFill>
              <a:srgbClr val="C7C7C7"/>
            </a:solidFill>
            <a:prstDash val="solid"/>
            <a:miter lim="800000"/>
            <a:headEnd len="sm" w="sm" type="none"/>
            <a:tailEnd len="sm" w="sm" type="none"/>
          </a:ln>
        </p:spPr>
      </p:cxnSp>
      <p:sp>
        <p:nvSpPr>
          <p:cNvPr id="213" name="Google Shape;213;p55"/>
          <p:cNvSpPr txBox="1"/>
          <p:nvPr/>
        </p:nvSpPr>
        <p:spPr>
          <a:xfrm>
            <a:off x="447146" y="3182770"/>
            <a:ext cx="1226148"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PT Serif"/>
                <a:ea typeface="PT Serif"/>
                <a:cs typeface="PT Serif"/>
                <a:sym typeface="PT Serif"/>
              </a:rPr>
              <a:t>Munish Sikka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Source Sans Pro"/>
                <a:ea typeface="Source Sans Pro"/>
                <a:cs typeface="Source Sans Pro"/>
                <a:sym typeface="Source Sans Pro"/>
              </a:rPr>
              <a:t>Washington DC</a:t>
            </a:r>
            <a:endParaRPr b="0"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Source Sans Pro"/>
                <a:ea typeface="Source Sans Pro"/>
                <a:cs typeface="Source Sans Pro"/>
                <a:sym typeface="Source Sans Pro"/>
              </a:rPr>
              <a:t>Product Lead</a:t>
            </a:r>
            <a:endParaRPr b="0" i="0" sz="1100" u="none" cap="none" strike="noStrike">
              <a:solidFill>
                <a:schemeClr val="dk2"/>
              </a:solidFill>
              <a:latin typeface="Source Sans Pro"/>
              <a:ea typeface="Source Sans Pro"/>
              <a:cs typeface="Source Sans Pro"/>
              <a:sym typeface="Source Sans Pro"/>
            </a:endParaRPr>
          </a:p>
        </p:txBody>
      </p:sp>
      <p:pic>
        <p:nvPicPr>
          <p:cNvPr id="214" name="Google Shape;214;p55"/>
          <p:cNvPicPr preferRelativeResize="0"/>
          <p:nvPr/>
        </p:nvPicPr>
        <p:blipFill rotWithShape="1">
          <a:blip r:embed="rId11">
            <a:alphaModFix/>
          </a:blip>
          <a:srcRect b="12605" l="14184" r="8959" t="16337"/>
          <a:stretch/>
        </p:blipFill>
        <p:spPr>
          <a:xfrm>
            <a:off x="447147" y="2148419"/>
            <a:ext cx="891768" cy="920424"/>
          </a:xfrm>
          <a:prstGeom prst="flowChartConnector">
            <a:avLst/>
          </a:prstGeom>
          <a:noFill/>
          <a:ln>
            <a:noFill/>
          </a:ln>
        </p:spPr>
      </p:pic>
      <p:pic>
        <p:nvPicPr>
          <p:cNvPr descr="A person with a beard&#10;&#10;Description automatically generated with low confidence" id="215" name="Google Shape;215;p55"/>
          <p:cNvPicPr preferRelativeResize="0"/>
          <p:nvPr/>
        </p:nvPicPr>
        <p:blipFill rotWithShape="1">
          <a:blip r:embed="rId12">
            <a:alphaModFix/>
          </a:blip>
          <a:srcRect b="0" l="14160" r="14004" t="0"/>
          <a:stretch/>
        </p:blipFill>
        <p:spPr>
          <a:xfrm>
            <a:off x="10753344" y="4535424"/>
            <a:ext cx="880529" cy="908764"/>
          </a:xfrm>
          <a:prstGeom prst="flowChartConnector">
            <a:avLst/>
          </a:prstGeom>
          <a:noFill/>
          <a:ln>
            <a:noFill/>
          </a:ln>
        </p:spPr>
      </p:pic>
      <p:sp>
        <p:nvSpPr>
          <p:cNvPr id="216" name="Google Shape;216;p55"/>
          <p:cNvSpPr txBox="1"/>
          <p:nvPr/>
        </p:nvSpPr>
        <p:spPr>
          <a:xfrm>
            <a:off x="10753343" y="5577840"/>
            <a:ext cx="1127677" cy="3231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050" u="none" cap="none" strike="noStrike">
                <a:solidFill>
                  <a:schemeClr val="dk2"/>
                </a:solidFill>
                <a:latin typeface="PT Serif"/>
                <a:ea typeface="PT Serif"/>
                <a:cs typeface="PT Serif"/>
                <a:sym typeface="PT Serif"/>
              </a:rPr>
              <a:t>Travis Hoffmann</a:t>
            </a:r>
            <a:endParaRPr b="0" i="0" sz="105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050" u="none" cap="none" strike="noStrike">
                <a:solidFill>
                  <a:schemeClr val="dk2"/>
                </a:solidFill>
                <a:latin typeface="Source Sans Pro"/>
                <a:ea typeface="Source Sans Pro"/>
                <a:cs typeface="Source Sans Pro"/>
                <a:sym typeface="Source Sans Pro"/>
              </a:rPr>
              <a:t>MO Studio</a:t>
            </a:r>
            <a:endParaRPr b="0" i="0" sz="1050" u="none" cap="none" strike="noStrike">
              <a:solidFill>
                <a:schemeClr val="dk2"/>
              </a:solidFill>
              <a:latin typeface="Source Sans Pro"/>
              <a:ea typeface="Source Sans Pro"/>
              <a:cs typeface="Source Sans Pro"/>
              <a:sym typeface="Source Sans Pro"/>
            </a:endParaRPr>
          </a:p>
        </p:txBody>
      </p:sp>
      <p:sp>
        <p:nvSpPr>
          <p:cNvPr id="217" name="Google Shape;217;p55"/>
          <p:cNvSpPr txBox="1"/>
          <p:nvPr/>
        </p:nvSpPr>
        <p:spPr>
          <a:xfrm>
            <a:off x="5590936" y="3183700"/>
            <a:ext cx="1517857"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PT Serif"/>
                <a:ea typeface="PT Serif"/>
                <a:cs typeface="PT Serif"/>
                <a:sym typeface="PT Serif"/>
              </a:rPr>
              <a:t>Shashank Khandelwal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Source Sans Pro"/>
                <a:ea typeface="Source Sans Pro"/>
                <a:cs typeface="Source Sans Pro"/>
                <a:sym typeface="Source Sans Pro"/>
              </a:rPr>
              <a:t>Rockville, MD</a:t>
            </a:r>
            <a:endParaRPr b="0" i="0"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Source Sans Pro"/>
                <a:ea typeface="Source Sans Pro"/>
                <a:cs typeface="Source Sans Pro"/>
                <a:sym typeface="Source Sans Pro"/>
              </a:rPr>
              <a:t>Tech Lead</a:t>
            </a:r>
            <a:endParaRPr b="0" i="0" sz="1400" u="none" cap="none" strike="noStrike">
              <a:solidFill>
                <a:srgbClr val="000000"/>
              </a:solidFill>
              <a:latin typeface="Arial"/>
              <a:ea typeface="Arial"/>
              <a:cs typeface="Arial"/>
              <a:sym typeface="Arial"/>
            </a:endParaRPr>
          </a:p>
        </p:txBody>
      </p:sp>
      <p:pic>
        <p:nvPicPr>
          <p:cNvPr descr="A person with a beard&#10;&#10;Description automatically generated with low confidence" id="218" name="Google Shape;218;p55"/>
          <p:cNvPicPr preferRelativeResize="0"/>
          <p:nvPr/>
        </p:nvPicPr>
        <p:blipFill rotWithShape="1">
          <a:blip r:embed="rId13">
            <a:alphaModFix/>
          </a:blip>
          <a:srcRect b="21596" l="0" r="213" t="0"/>
          <a:stretch/>
        </p:blipFill>
        <p:spPr>
          <a:xfrm>
            <a:off x="5602138" y="2150428"/>
            <a:ext cx="900063" cy="942943"/>
          </a:xfrm>
          <a:prstGeom prst="flowChartConnector">
            <a:avLst/>
          </a:prstGeom>
          <a:noFill/>
          <a:ln>
            <a:noFill/>
          </a:ln>
        </p:spPr>
      </p:pic>
      <p:pic>
        <p:nvPicPr>
          <p:cNvPr descr="A person wearing sunglasses&#10;&#10;Description automatically generated with medium confidence" id="219" name="Google Shape;219;p55"/>
          <p:cNvPicPr preferRelativeResize="0"/>
          <p:nvPr/>
        </p:nvPicPr>
        <p:blipFill rotWithShape="1">
          <a:blip r:embed="rId14">
            <a:alphaModFix/>
          </a:blip>
          <a:srcRect b="0" l="0" r="0" t="0"/>
          <a:stretch/>
        </p:blipFill>
        <p:spPr>
          <a:xfrm>
            <a:off x="3885409" y="4533836"/>
            <a:ext cx="841059" cy="910240"/>
          </a:xfrm>
          <a:prstGeom prst="flowChartConnector">
            <a:avLst/>
          </a:prstGeom>
          <a:noFill/>
          <a:ln>
            <a:noFill/>
          </a:ln>
        </p:spPr>
      </p:pic>
      <p:pic>
        <p:nvPicPr>
          <p:cNvPr descr="A picture containing person, person&#10;&#10;Description automatically generated" id="220" name="Google Shape;220;p55"/>
          <p:cNvPicPr preferRelativeResize="0"/>
          <p:nvPr/>
        </p:nvPicPr>
        <p:blipFill rotWithShape="1">
          <a:blip r:embed="rId15">
            <a:alphaModFix/>
          </a:blip>
          <a:srcRect b="48591" l="13914" r="13415" t="0"/>
          <a:stretch/>
        </p:blipFill>
        <p:spPr>
          <a:xfrm>
            <a:off x="448056" y="4535424"/>
            <a:ext cx="1024121" cy="937158"/>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21"/>
          <p:cNvSpPr txBox="1"/>
          <p:nvPr>
            <p:ph type="ctrTitle"/>
          </p:nvPr>
        </p:nvSpPr>
        <p:spPr>
          <a:xfrm>
            <a:off x="317460" y="2938176"/>
            <a:ext cx="7261656" cy="163257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600"/>
              <a:buFont typeface="PT Serif"/>
              <a:buNone/>
            </a:pPr>
            <a:r>
              <a:rPr lang="en-US"/>
              <a:t>Preview of Sprint 4</a:t>
            </a:r>
            <a:endParaRPr/>
          </a:p>
        </p:txBody>
      </p:sp>
      <p:sp>
        <p:nvSpPr>
          <p:cNvPr id="671" name="Google Shape;671;p21"/>
          <p:cNvSpPr txBox="1"/>
          <p:nvPr>
            <p:ph idx="1" type="body"/>
          </p:nvPr>
        </p:nvSpPr>
        <p:spPr>
          <a:xfrm>
            <a:off x="341868" y="2523777"/>
            <a:ext cx="4246607" cy="366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None/>
            </a:pPr>
            <a:r>
              <a:rPr lang="en-US"/>
              <a:t>SPRINT 3 DEMO</a:t>
            </a:r>
            <a:endParaRPr/>
          </a:p>
        </p:txBody>
      </p:sp>
      <p:sp>
        <p:nvSpPr>
          <p:cNvPr id="672" name="Google Shape;672;p21"/>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73" name="Google Shape;673;p21"/>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7" name="Shape 677"/>
        <p:cNvGrpSpPr/>
        <p:nvPr/>
      </p:nvGrpSpPr>
      <p:grpSpPr>
        <a:xfrm>
          <a:off x="0" y="0"/>
          <a:ext cx="0" cy="0"/>
          <a:chOff x="0" y="0"/>
          <a:chExt cx="0" cy="0"/>
        </a:xfrm>
      </p:grpSpPr>
      <p:graphicFrame>
        <p:nvGraphicFramePr>
          <p:cNvPr id="678" name="Google Shape;678;p68"/>
          <p:cNvGraphicFramePr/>
          <p:nvPr/>
        </p:nvGraphicFramePr>
        <p:xfrm>
          <a:off x="435089" y="1888500"/>
          <a:ext cx="3000000" cy="3000000"/>
        </p:xfrm>
        <a:graphic>
          <a:graphicData uri="http://schemas.openxmlformats.org/drawingml/2006/table">
            <a:tbl>
              <a:tblPr bandRow="1" firstRow="1">
                <a:noFill/>
                <a:tableStyleId>{A0917D7B-C7AB-4A59-BCF1-2B6A0E587B5A}</a:tableStyleId>
              </a:tblPr>
              <a:tblGrid>
                <a:gridCol w="73725"/>
                <a:gridCol w="2509350"/>
              </a:tblGrid>
              <a:tr h="5513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Source Sans Pro"/>
                          <a:ea typeface="Source Sans Pro"/>
                          <a:cs typeface="Source Sans Pro"/>
                          <a:sym typeface="Source Sans Pro"/>
                        </a:rPr>
                        <a:t>Next sprint demo:</a:t>
                      </a:r>
                      <a:r>
                        <a:rPr b="1" i="0" lang="en-US" sz="1200" u="none" cap="none" strike="noStrike">
                          <a:solidFill>
                            <a:schemeClr val="dk2"/>
                          </a:solidFill>
                          <a:latin typeface="Source Sans Pro"/>
                          <a:ea typeface="Source Sans Pro"/>
                          <a:cs typeface="Source Sans Pro"/>
                          <a:sym typeface="Source Sans Pro"/>
                        </a:rPr>
                        <a:t> </a:t>
                      </a:r>
                      <a:r>
                        <a:rPr b="0" i="0" lang="en-US" sz="1200" u="none" cap="none" strike="noStrike">
                          <a:solidFill>
                            <a:schemeClr val="dk2"/>
                          </a:solidFill>
                          <a:latin typeface="Source Sans Pro"/>
                          <a:ea typeface="Source Sans Pro"/>
                          <a:cs typeface="Source Sans Pro"/>
                          <a:sym typeface="Source Sans Pro"/>
                        </a:rPr>
                        <a:t>June 14th  </a:t>
                      </a:r>
                      <a:endParaRPr sz="1400" u="none" cap="none" strike="noStrike"/>
                    </a:p>
                  </a:txBody>
                  <a:tcPr marT="182875" marB="18287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8E8"/>
                    </a:solidFill>
                  </a:tcPr>
                </a:tc>
              </a:tr>
            </a:tbl>
          </a:graphicData>
        </a:graphic>
      </p:graphicFrame>
      <p:cxnSp>
        <p:nvCxnSpPr>
          <p:cNvPr id="679" name="Google Shape;679;p68"/>
          <p:cNvCxnSpPr/>
          <p:nvPr/>
        </p:nvCxnSpPr>
        <p:spPr>
          <a:xfrm>
            <a:off x="3332716" y="5769225"/>
            <a:ext cx="8085600" cy="0"/>
          </a:xfrm>
          <a:prstGeom prst="straightConnector1">
            <a:avLst/>
          </a:prstGeom>
          <a:noFill/>
          <a:ln cap="flat" cmpd="sng" w="9525">
            <a:solidFill>
              <a:srgbClr val="747C74"/>
            </a:solidFill>
            <a:prstDash val="dot"/>
            <a:round/>
            <a:headEnd len="sm" w="sm" type="none"/>
            <a:tailEnd len="sm" w="sm" type="none"/>
          </a:ln>
        </p:spPr>
      </p:cxnSp>
      <p:cxnSp>
        <p:nvCxnSpPr>
          <p:cNvPr id="680" name="Google Shape;680;p68"/>
          <p:cNvCxnSpPr/>
          <p:nvPr/>
        </p:nvCxnSpPr>
        <p:spPr>
          <a:xfrm>
            <a:off x="3557130" y="1893073"/>
            <a:ext cx="8115033" cy="14242"/>
          </a:xfrm>
          <a:prstGeom prst="straightConnector1">
            <a:avLst/>
          </a:prstGeom>
          <a:noFill/>
          <a:ln cap="flat" cmpd="sng" w="9525">
            <a:solidFill>
              <a:srgbClr val="747C74"/>
            </a:solidFill>
            <a:prstDash val="dot"/>
            <a:round/>
            <a:headEnd len="sm" w="sm" type="none"/>
            <a:tailEnd len="sm" w="sm" type="none"/>
          </a:ln>
        </p:spPr>
      </p:cxnSp>
      <p:sp>
        <p:nvSpPr>
          <p:cNvPr id="681" name="Google Shape;681;p68"/>
          <p:cNvSpPr txBox="1"/>
          <p:nvPr/>
        </p:nvSpPr>
        <p:spPr>
          <a:xfrm>
            <a:off x="332047" y="370532"/>
            <a:ext cx="9922081" cy="109042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300"/>
              <a:buFont typeface="PT Serif"/>
              <a:buNone/>
            </a:pPr>
            <a:r>
              <a:rPr b="0" i="0" lang="en-US" sz="3300" u="none" cap="none" strike="noStrike">
                <a:solidFill>
                  <a:schemeClr val="dk1"/>
                </a:solidFill>
                <a:latin typeface="PT Serif"/>
                <a:ea typeface="PT Serif"/>
                <a:cs typeface="PT Serif"/>
                <a:sym typeface="PT Serif"/>
              </a:rPr>
              <a:t>Sprint 4 of Health Hub will focus on </a:t>
            </a:r>
            <a:endParaRPr b="0" i="0" sz="1400" u="none" cap="none" strike="noStrike">
              <a:solidFill>
                <a:srgbClr val="000000"/>
              </a:solidFill>
              <a:latin typeface="Arial"/>
              <a:ea typeface="Arial"/>
              <a:cs typeface="Arial"/>
              <a:sym typeface="Arial"/>
            </a:endParaRPr>
          </a:p>
        </p:txBody>
      </p:sp>
      <p:sp>
        <p:nvSpPr>
          <p:cNvPr id="682" name="Google Shape;682;p68"/>
          <p:cNvSpPr txBox="1"/>
          <p:nvPr/>
        </p:nvSpPr>
        <p:spPr>
          <a:xfrm>
            <a:off x="236548" y="2625511"/>
            <a:ext cx="2790863" cy="552932"/>
          </a:xfrm>
          <a:prstGeom prst="rect">
            <a:avLst/>
          </a:prstGeom>
          <a:noFill/>
          <a:ln>
            <a:noFill/>
          </a:ln>
        </p:spPr>
        <p:txBody>
          <a:bodyPr anchorCtr="0" anchor="t" bIns="45700" lIns="91425" spcFirstLastPara="1" rIns="91425" wrap="square" tIns="45700">
            <a:spAutoFit/>
          </a:bodyPr>
          <a:lstStyle/>
          <a:p>
            <a:pPr indent="0" lvl="0" marL="101600" marR="0" rtl="0" algn="l">
              <a:lnSpc>
                <a:spcPct val="90000"/>
              </a:lnSpc>
              <a:spcBef>
                <a:spcPts val="1000"/>
              </a:spcBef>
              <a:spcAft>
                <a:spcPts val="0"/>
              </a:spcAft>
              <a:buClr>
                <a:schemeClr val="dk2"/>
              </a:buClr>
              <a:buSzPts val="2000"/>
              <a:buFont typeface="Arial"/>
              <a:buNone/>
            </a:pPr>
            <a:r>
              <a:rPr b="0" i="0" lang="en-US" sz="1200" u="none" cap="none" strike="noStrike">
                <a:solidFill>
                  <a:schemeClr val="dk2"/>
                </a:solidFill>
                <a:latin typeface="PT Serif"/>
                <a:ea typeface="PT Serif"/>
                <a:cs typeface="PT Serif"/>
                <a:sym typeface="PT Serif"/>
              </a:rPr>
              <a:t>*Stories subject to change during Sprint planning</a:t>
            </a:r>
            <a:endParaRPr b="0" i="0" sz="1400" u="none" cap="none" strike="noStrike">
              <a:solidFill>
                <a:srgbClr val="000000"/>
              </a:solidFill>
              <a:latin typeface="Arial"/>
              <a:ea typeface="Arial"/>
              <a:cs typeface="Arial"/>
              <a:sym typeface="Arial"/>
            </a:endParaRPr>
          </a:p>
        </p:txBody>
      </p:sp>
      <p:sp>
        <p:nvSpPr>
          <p:cNvPr id="683" name="Google Shape;683;p68"/>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684" name="Google Shape;684;p68"/>
          <p:cNvSpPr txBox="1"/>
          <p:nvPr/>
        </p:nvSpPr>
        <p:spPr>
          <a:xfrm>
            <a:off x="9330489" y="6408650"/>
            <a:ext cx="2310336"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Preview of Sprint 4 – Health Hub</a:t>
            </a:r>
            <a:endParaRPr b="0" i="0" sz="1800" u="none" cap="none" strike="noStrike">
              <a:solidFill>
                <a:schemeClr val="dk1"/>
              </a:solidFill>
              <a:latin typeface="Calibri"/>
              <a:ea typeface="Calibri"/>
              <a:cs typeface="Calibri"/>
              <a:sym typeface="Calibri"/>
            </a:endParaRPr>
          </a:p>
        </p:txBody>
      </p:sp>
      <p:sp>
        <p:nvSpPr>
          <p:cNvPr id="685" name="Google Shape;685;p68"/>
          <p:cNvSpPr txBox="1"/>
          <p:nvPr/>
        </p:nvSpPr>
        <p:spPr>
          <a:xfrm>
            <a:off x="4079356" y="2532900"/>
            <a:ext cx="6213900" cy="1539300"/>
          </a:xfrm>
          <a:prstGeom prst="rect">
            <a:avLst/>
          </a:prstGeom>
          <a:noFill/>
          <a:ln>
            <a:noFill/>
          </a:ln>
        </p:spPr>
        <p:txBody>
          <a:bodyPr anchorCtr="0" anchor="t" bIns="0" lIns="0" spcFirstLastPara="1" rIns="0" wrap="square" tIns="0">
            <a:spAutoFit/>
          </a:bodyPr>
          <a:lstStyle/>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rgbClr val="000000"/>
                </a:solidFill>
                <a:latin typeface="PT Serif"/>
                <a:ea typeface="PT Serif"/>
                <a:cs typeface="PT Serif"/>
                <a:sym typeface="PT Serif"/>
              </a:rPr>
              <a:t>Starting Treejack Testing</a:t>
            </a:r>
            <a:endParaRPr b="0" i="0" sz="1600" u="none" cap="none" strike="noStrike">
              <a:solidFill>
                <a:srgbClr val="000000"/>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rgbClr val="000000"/>
                </a:solidFill>
                <a:latin typeface="PT Serif"/>
                <a:ea typeface="PT Serif"/>
                <a:cs typeface="PT Serif"/>
                <a:sym typeface="PT Serif"/>
              </a:rPr>
              <a:t>Brainstorm next steps post-tree-tests</a:t>
            </a:r>
            <a:endParaRPr b="0" i="0" sz="1600" u="none" cap="none" strike="noStrike">
              <a:solidFill>
                <a:srgbClr val="000000"/>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rgbClr val="000000"/>
                </a:solidFill>
                <a:latin typeface="PT Serif"/>
                <a:ea typeface="PT Serif"/>
                <a:cs typeface="PT Serif"/>
                <a:sym typeface="PT Serif"/>
              </a:rPr>
              <a:t>Test response monitoring</a:t>
            </a:r>
            <a:endParaRPr b="0" i="0" sz="1600" u="none" cap="none" strike="noStrike">
              <a:solidFill>
                <a:srgbClr val="000000"/>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rgbClr val="000000"/>
                </a:solidFill>
                <a:latin typeface="PT Serif"/>
                <a:ea typeface="PT Serif"/>
                <a:cs typeface="PT Serif"/>
                <a:sym typeface="PT Serif"/>
              </a:rPr>
              <a:t>Draft low fidelity prototypes for qualitative research</a:t>
            </a:r>
            <a:endParaRPr b="0" i="0" sz="1600" u="none" cap="none" strike="noStrike">
              <a:solidFill>
                <a:srgbClr val="000000"/>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rgbClr val="000000"/>
                </a:solidFill>
                <a:latin typeface="PT Serif"/>
                <a:ea typeface="PT Serif"/>
                <a:cs typeface="PT Serif"/>
                <a:sym typeface="PT Serif"/>
              </a:rPr>
              <a:t>Roadmap detail resolution</a:t>
            </a:r>
            <a:endParaRPr b="0" i="0" sz="1600" u="none" cap="none" strike="noStrike">
              <a:solidFill>
                <a:srgbClr val="000000"/>
              </a:solidFill>
              <a:latin typeface="PT Serif"/>
              <a:ea typeface="PT Serif"/>
              <a:cs typeface="PT Serif"/>
              <a:sym typeface="PT Serif"/>
            </a:endParaRPr>
          </a:p>
        </p:txBody>
      </p:sp>
      <p:sp>
        <p:nvSpPr>
          <p:cNvPr id="686" name="Google Shape;686;p68"/>
          <p:cNvSpPr txBox="1"/>
          <p:nvPr/>
        </p:nvSpPr>
        <p:spPr>
          <a:xfrm>
            <a:off x="3586659" y="2176674"/>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HEALTH HUB</a:t>
            </a:r>
            <a:endParaRPr b="0" i="0" sz="1400" u="none" cap="none" strike="noStrike">
              <a:solidFill>
                <a:srgbClr val="000000"/>
              </a:solidFill>
              <a:latin typeface="Arial"/>
              <a:ea typeface="Arial"/>
              <a:cs typeface="Arial"/>
              <a:sym typeface="Arial"/>
            </a:endParaRPr>
          </a:p>
        </p:txBody>
      </p:sp>
      <p:sp>
        <p:nvSpPr>
          <p:cNvPr id="687" name="Google Shape;687;p68"/>
          <p:cNvSpPr txBox="1"/>
          <p:nvPr/>
        </p:nvSpPr>
        <p:spPr>
          <a:xfrm>
            <a:off x="4079356" y="4610521"/>
            <a:ext cx="6213900" cy="892800"/>
          </a:xfrm>
          <a:prstGeom prst="rect">
            <a:avLst/>
          </a:prstGeom>
          <a:noFill/>
          <a:ln>
            <a:noFill/>
          </a:ln>
        </p:spPr>
        <p:txBody>
          <a:bodyPr anchorCtr="0" anchor="t" bIns="0" lIns="0" spcFirstLastPara="1" rIns="0" wrap="square" tIns="0">
            <a:spAutoFit/>
          </a:bodyPr>
          <a:lstStyle/>
          <a:p>
            <a:pPr indent="-228600" lvl="3" marL="228600" marR="0" rtl="0" algn="l">
              <a:lnSpc>
                <a:spcPct val="100000"/>
              </a:lnSpc>
              <a:spcBef>
                <a:spcPts val="600"/>
              </a:spcBef>
              <a:spcAft>
                <a:spcPts val="0"/>
              </a:spcAft>
              <a:buClr>
                <a:srgbClr val="7F7F7F"/>
              </a:buClr>
              <a:buSzPts val="1200"/>
              <a:buFont typeface="PT Serif"/>
              <a:buAutoNum type="alphaUcPeriod"/>
            </a:pPr>
            <a:r>
              <a:rPr lang="en-US" sz="1600">
                <a:solidFill>
                  <a:schemeClr val="dk1"/>
                </a:solidFill>
                <a:latin typeface="PT Serif"/>
                <a:ea typeface="PT Serif"/>
                <a:cs typeface="PT Serif"/>
                <a:sym typeface="PT Serif"/>
              </a:rPr>
              <a:t>Build opt-in design element on 1095-B page</a:t>
            </a:r>
            <a:endParaRPr sz="1600">
              <a:solidFill>
                <a:schemeClr val="dk1"/>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chemeClr val="dk1"/>
                </a:solidFill>
                <a:latin typeface="PT Serif"/>
                <a:ea typeface="PT Serif"/>
                <a:cs typeface="PT Serif"/>
                <a:sym typeface="PT Serif"/>
              </a:rPr>
              <a:t>Dark launch (pending 508 resolution)</a:t>
            </a:r>
            <a:endParaRPr b="0" i="0" sz="1600" u="none" cap="none" strike="noStrike">
              <a:solidFill>
                <a:schemeClr val="dk1"/>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chemeClr val="dk1"/>
                </a:solidFill>
                <a:latin typeface="PT Serif"/>
                <a:ea typeface="PT Serif"/>
                <a:cs typeface="PT Serif"/>
                <a:sym typeface="PT Serif"/>
              </a:rPr>
              <a:t>UAT</a:t>
            </a:r>
            <a:endParaRPr b="0" i="0" sz="1600" u="none" cap="none" strike="noStrike">
              <a:solidFill>
                <a:schemeClr val="dk1"/>
              </a:solidFill>
              <a:latin typeface="PT Serif"/>
              <a:ea typeface="PT Serif"/>
              <a:cs typeface="PT Serif"/>
              <a:sym typeface="PT Serif"/>
            </a:endParaRPr>
          </a:p>
        </p:txBody>
      </p:sp>
      <p:sp>
        <p:nvSpPr>
          <p:cNvPr id="688" name="Google Shape;688;p68"/>
          <p:cNvSpPr txBox="1"/>
          <p:nvPr/>
        </p:nvSpPr>
        <p:spPr>
          <a:xfrm>
            <a:off x="3557133" y="4309607"/>
            <a:ext cx="4824600" cy="369000"/>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1095-B</a:t>
            </a:r>
            <a:endParaRPr b="0" i="0" sz="1400" u="none" cap="none" strike="noStrike">
              <a:solidFill>
                <a:srgbClr val="000000"/>
              </a:solidFill>
              <a:latin typeface="Arial"/>
              <a:ea typeface="Arial"/>
              <a:cs typeface="Arial"/>
              <a:sym typeface="Arial"/>
            </a:endParaRPr>
          </a:p>
        </p:txBody>
      </p:sp>
      <p:sp>
        <p:nvSpPr>
          <p:cNvPr id="689" name="Google Shape;689;p68"/>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24"/>
          <p:cNvSpPr txBox="1"/>
          <p:nvPr>
            <p:ph type="ctrTitle"/>
          </p:nvPr>
        </p:nvSpPr>
        <p:spPr>
          <a:xfrm>
            <a:off x="328730" y="2667102"/>
            <a:ext cx="7261656" cy="163257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6600"/>
              <a:buFont typeface="PT Serif"/>
              <a:buNone/>
            </a:pPr>
            <a:r>
              <a:rPr lang="en-US"/>
              <a:t>Appendix</a:t>
            </a:r>
            <a:endParaRPr/>
          </a:p>
        </p:txBody>
      </p:sp>
      <p:sp>
        <p:nvSpPr>
          <p:cNvPr id="695" name="Google Shape;695;p24"/>
          <p:cNvSpPr txBox="1"/>
          <p:nvPr>
            <p:ph idx="1" type="body"/>
          </p:nvPr>
        </p:nvSpPr>
        <p:spPr>
          <a:xfrm>
            <a:off x="328730" y="2252703"/>
            <a:ext cx="4246607" cy="366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1600"/>
              <a:buNone/>
            </a:pPr>
            <a:r>
              <a:rPr lang="en-US"/>
              <a:t>SPRINT 3 DEMO</a:t>
            </a:r>
            <a:endParaRPr/>
          </a:p>
        </p:txBody>
      </p:sp>
      <p:sp>
        <p:nvSpPr>
          <p:cNvPr id="696" name="Google Shape;696;p24"/>
          <p:cNvSpPr txBox="1"/>
          <p:nvPr>
            <p:ph idx="12" type="sldNum"/>
          </p:nvPr>
        </p:nvSpPr>
        <p:spPr>
          <a:xfrm>
            <a:off x="11453198" y="6370864"/>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97" name="Google Shape;697;p24"/>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1" name="Shape 701"/>
        <p:cNvGrpSpPr/>
        <p:nvPr/>
      </p:nvGrpSpPr>
      <p:grpSpPr>
        <a:xfrm>
          <a:off x="0" y="0"/>
          <a:ext cx="0" cy="0"/>
          <a:chOff x="0" y="0"/>
          <a:chExt cx="0" cy="0"/>
        </a:xfrm>
      </p:grpSpPr>
      <p:sp>
        <p:nvSpPr>
          <p:cNvPr id="702" name="Google Shape;702;p28"/>
          <p:cNvSpPr txBox="1"/>
          <p:nvPr>
            <p:ph type="title"/>
          </p:nvPr>
        </p:nvSpPr>
        <p:spPr>
          <a:xfrm>
            <a:off x="319486" y="373490"/>
            <a:ext cx="11353800" cy="7469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Project risks and mitigation strategies (1 of 2)</a:t>
            </a:r>
            <a:endParaRPr/>
          </a:p>
        </p:txBody>
      </p:sp>
      <p:graphicFrame>
        <p:nvGraphicFramePr>
          <p:cNvPr id="703" name="Google Shape;703;p28"/>
          <p:cNvGraphicFramePr/>
          <p:nvPr/>
        </p:nvGraphicFramePr>
        <p:xfrm>
          <a:off x="405935" y="1240033"/>
          <a:ext cx="3000000" cy="3000000"/>
        </p:xfrm>
        <a:graphic>
          <a:graphicData uri="http://schemas.openxmlformats.org/drawingml/2006/table">
            <a:tbl>
              <a:tblPr>
                <a:noFill/>
                <a:tableStyleId>{7024D23C-69B3-4A72-A20E-E68B895A13C7}</a:tableStyleId>
              </a:tblPr>
              <a:tblGrid>
                <a:gridCol w="3425500"/>
                <a:gridCol w="3805875"/>
                <a:gridCol w="629925"/>
                <a:gridCol w="601725"/>
                <a:gridCol w="560700"/>
                <a:gridCol w="2330050"/>
              </a:tblGrid>
              <a:tr h="202775">
                <a:tc rowSpan="2">
                  <a:txBody>
                    <a:bodyPr/>
                    <a:lstStyle/>
                    <a:p>
                      <a:pPr indent="0" lvl="0" marL="0" marR="0" rtl="0" algn="l">
                        <a:lnSpc>
                          <a:spcPct val="115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RISK AND IMPACT</a:t>
                      </a:r>
                      <a:endParaRPr sz="1400" u="none" cap="none" strike="noStrike"/>
                    </a:p>
                  </a:txBody>
                  <a:tcPr marT="24375" marB="24375" marR="91450"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MITIGATION STRATEGY</a:t>
                      </a:r>
                      <a:endParaRPr sz="1400" u="none" cap="none" strike="noStrike"/>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DATE</a:t>
                      </a:r>
                      <a:endParaRPr sz="1400" u="none" cap="none" strike="noStrike"/>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hMerge="1"/>
                <a:tc rowSpan="2">
                  <a:txBody>
                    <a:bodyPr/>
                    <a:lstStyle/>
                    <a:p>
                      <a:pPr indent="0" lvl="0" marL="0" marR="0" rtl="0" algn="ctr">
                        <a:lnSpc>
                          <a:spcPct val="100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STATUS</a:t>
                      </a:r>
                      <a:endParaRPr sz="1400" u="none" cap="none" strike="noStrike"/>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NOTES</a:t>
                      </a:r>
                      <a:endParaRPr sz="1400" u="none" cap="none" strike="noStrike"/>
                    </a:p>
                  </a:txBody>
                  <a:tcPr marT="24375" marB="24375" marR="24375" marL="91450" anchor="ctr">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r>
              <a:tr h="198750">
                <a:tc vMerge="1"/>
                <a:tc vMerge="1"/>
                <a:tc>
                  <a:txBody>
                    <a:bodyPr/>
                    <a:lstStyle/>
                    <a:p>
                      <a:pPr indent="0" lvl="0" marL="0" marR="0" rtl="0" algn="ctr">
                        <a:lnSpc>
                          <a:spcPct val="100000"/>
                        </a:lnSpc>
                        <a:spcBef>
                          <a:spcPts val="0"/>
                        </a:spcBef>
                        <a:spcAft>
                          <a:spcPts val="0"/>
                        </a:spcAft>
                        <a:buClr>
                          <a:srgbClr val="000000"/>
                        </a:buClr>
                        <a:buSzPts val="9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ENTERED</a:t>
                      </a:r>
                      <a:endParaRPr sz="1400" u="none" cap="none" strike="noStrike"/>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CLOSED</a:t>
                      </a:r>
                      <a:endParaRPr sz="1400" u="none" cap="none" strike="noStrike"/>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vMerge="1"/>
                <a:tc vMerge="1"/>
              </a:tr>
              <a:tr h="395975">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cap="none" strike="noStrike"/>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1/20/22</a:t>
                      </a:r>
                      <a:endParaRPr sz="1100" u="none" cap="none" strike="noStrike">
                        <a:solidFill>
                          <a:srgbClr val="303A46"/>
                        </a:solidFill>
                        <a:latin typeface="Source Sans Pro"/>
                        <a:ea typeface="Source Sans Pro"/>
                        <a:cs typeface="Source Sans Pro"/>
                        <a:sym typeface="Source Sans Pro"/>
                      </a:endParaRPr>
                    </a:p>
                  </a:txBody>
                  <a:tcPr marT="91450" marB="91450"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2/11/22</a:t>
                      </a:r>
                      <a:endParaRPr sz="1400" u="none" cap="none" strike="noStrike"/>
                    </a:p>
                  </a:txBody>
                  <a:tcPr marT="91450" marB="91450" marR="24375" marL="24375" anchor="ctr">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050" u="none" cap="none" strike="noStrike">
                          <a:solidFill>
                            <a:schemeClr val="dk2"/>
                          </a:solidFill>
                          <a:latin typeface="Source Sans Pro"/>
                          <a:ea typeface="Source Sans Pro"/>
                          <a:cs typeface="Source Sans Pro"/>
                          <a:sym typeface="Source Sans Pro"/>
                        </a:rPr>
                        <a:t>VA Business Owner clarified that IRS review is not needed</a:t>
                      </a:r>
                      <a:endParaRPr sz="1400" u="none" cap="none" strike="noStrike"/>
                    </a:p>
                  </a:txBody>
                  <a:tcPr marT="91450" marB="91450" marR="24375" marL="91450" anchor="ctr">
                    <a:lnL cap="flat" cmpd="sng" w="19050">
                      <a:solidFill>
                        <a:srgbClr val="FFFFFF"/>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3/2/22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5/17/22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Launch blocker</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lnL cap="flat" cmpd="sng" w="19050">
                      <a:solidFill>
                        <a:srgbClr val="FFFFFF"/>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Daily follow-ups with Jesse House and Mike Chelan (infrastructure team)</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3/1/22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3/24/22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S3 bucket now in place. Risk resolved.</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lnL cap="flat" cmpd="sng" w="19050">
                      <a:solidFill>
                        <a:srgbClr val="FFFFFF"/>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Business owner raised User Acceptance Testing should be done with HEC Call Center</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3/2/22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3/25/22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lnL cap="flat" cmpd="sng" w="19050">
                      <a:solidFill>
                        <a:srgbClr val="FFFFFF"/>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03/04/22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3/8/22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URL confirmed 3/7 EOD; IA review now closed </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lnL cap="flat" cmpd="sng" w="19050">
                      <a:solidFill>
                        <a:srgbClr val="FFFFFF"/>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3/10/22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Launch date dependent on Sitewide Content ability to launch front end</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lnL cap="flat" cmpd="sng" w="19050">
                      <a:solidFill>
                        <a:srgbClr val="FFFFFF"/>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704" name="Google Shape;704;p28"/>
          <p:cNvGrpSpPr/>
          <p:nvPr/>
        </p:nvGrpSpPr>
        <p:grpSpPr>
          <a:xfrm>
            <a:off x="419100" y="1427054"/>
            <a:ext cx="11353099" cy="230697"/>
            <a:chOff x="419100" y="1737020"/>
            <a:chExt cx="11353099" cy="230697"/>
          </a:xfrm>
        </p:grpSpPr>
        <p:cxnSp>
          <p:nvCxnSpPr>
            <p:cNvPr id="705" name="Google Shape;705;p28"/>
            <p:cNvCxnSpPr/>
            <p:nvPr/>
          </p:nvCxnSpPr>
          <p:spPr>
            <a:xfrm>
              <a:off x="419100" y="1946745"/>
              <a:ext cx="11353099" cy="20972"/>
            </a:xfrm>
            <a:prstGeom prst="straightConnector1">
              <a:avLst/>
            </a:prstGeom>
            <a:noFill/>
            <a:ln cap="flat" cmpd="sng" w="9525">
              <a:solidFill>
                <a:srgbClr val="002B4F"/>
              </a:solidFill>
              <a:prstDash val="solid"/>
              <a:round/>
              <a:headEnd len="sm" w="sm" type="none"/>
              <a:tailEnd len="sm" w="sm" type="none"/>
            </a:ln>
          </p:spPr>
        </p:cxnSp>
        <p:cxnSp>
          <p:nvCxnSpPr>
            <p:cNvPr id="706" name="Google Shape;706;p28"/>
            <p:cNvCxnSpPr/>
            <p:nvPr/>
          </p:nvCxnSpPr>
          <p:spPr>
            <a:xfrm>
              <a:off x="7651341" y="1737020"/>
              <a:ext cx="1147219" cy="0"/>
            </a:xfrm>
            <a:prstGeom prst="straightConnector1">
              <a:avLst/>
            </a:prstGeom>
            <a:noFill/>
            <a:ln cap="flat" cmpd="sng" w="12700">
              <a:solidFill>
                <a:schemeClr val="dk1"/>
              </a:solidFill>
              <a:prstDash val="solid"/>
              <a:round/>
              <a:headEnd len="sm" w="sm" type="none"/>
              <a:tailEnd len="sm" w="sm" type="none"/>
            </a:ln>
          </p:spPr>
        </p:cxnSp>
      </p:grpSp>
      <p:sp>
        <p:nvSpPr>
          <p:cNvPr id="707" name="Google Shape;707;p28"/>
          <p:cNvSpPr/>
          <p:nvPr/>
        </p:nvSpPr>
        <p:spPr>
          <a:xfrm>
            <a:off x="10218734" y="504720"/>
            <a:ext cx="1587536" cy="94274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000" u="none" cap="none" strike="noStrike">
              <a:solidFill>
                <a:srgbClr val="000000"/>
              </a:solidFill>
              <a:latin typeface="PT Serif"/>
              <a:ea typeface="PT Serif"/>
              <a:cs typeface="PT Serif"/>
              <a:sym typeface="PT Serif"/>
            </a:endParaRPr>
          </a:p>
        </p:txBody>
      </p:sp>
      <p:sp>
        <p:nvSpPr>
          <p:cNvPr id="708" name="Google Shape;708;p28"/>
          <p:cNvSpPr/>
          <p:nvPr/>
        </p:nvSpPr>
        <p:spPr>
          <a:xfrm>
            <a:off x="9081573" y="2445569"/>
            <a:ext cx="176721" cy="183419"/>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9" name="Google Shape;709;p28"/>
          <p:cNvSpPr/>
          <p:nvPr/>
        </p:nvSpPr>
        <p:spPr>
          <a:xfrm>
            <a:off x="9081575" y="5108447"/>
            <a:ext cx="176721" cy="183419"/>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0" name="Google Shape;710;p28"/>
          <p:cNvSpPr/>
          <p:nvPr/>
        </p:nvSpPr>
        <p:spPr>
          <a:xfrm>
            <a:off x="9081574" y="1866717"/>
            <a:ext cx="176721" cy="183419"/>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1" name="Google Shape;711;p28"/>
          <p:cNvSpPr/>
          <p:nvPr/>
        </p:nvSpPr>
        <p:spPr>
          <a:xfrm>
            <a:off x="9081573" y="3109854"/>
            <a:ext cx="176721" cy="183419"/>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2" name="Google Shape;712;p28"/>
          <p:cNvSpPr/>
          <p:nvPr/>
        </p:nvSpPr>
        <p:spPr>
          <a:xfrm>
            <a:off x="9081573" y="6135162"/>
            <a:ext cx="176721" cy="183419"/>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3" name="Google Shape;713;p28"/>
          <p:cNvSpPr/>
          <p:nvPr/>
        </p:nvSpPr>
        <p:spPr>
          <a:xfrm>
            <a:off x="9081573" y="4235850"/>
            <a:ext cx="176721" cy="183419"/>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4" name="Google Shape;714;p28"/>
          <p:cNvSpPr txBox="1"/>
          <p:nvPr/>
        </p:nvSpPr>
        <p:spPr>
          <a:xfrm>
            <a:off x="6569242" y="246647"/>
            <a:ext cx="3645569" cy="307777"/>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Munish to review and update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8" name="Shape 718"/>
        <p:cNvGrpSpPr/>
        <p:nvPr/>
      </p:nvGrpSpPr>
      <p:grpSpPr>
        <a:xfrm>
          <a:off x="0" y="0"/>
          <a:ext cx="0" cy="0"/>
          <a:chOff x="0" y="0"/>
          <a:chExt cx="0" cy="0"/>
        </a:xfrm>
      </p:grpSpPr>
      <p:sp>
        <p:nvSpPr>
          <p:cNvPr id="719" name="Google Shape;719;g12f1c5688cb_3_0"/>
          <p:cNvSpPr txBox="1"/>
          <p:nvPr>
            <p:ph type="title"/>
          </p:nvPr>
        </p:nvSpPr>
        <p:spPr>
          <a:xfrm>
            <a:off x="319486" y="373490"/>
            <a:ext cx="11353800" cy="747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720" name="Google Shape;720;g12f1c5688cb_3_0"/>
          <p:cNvGraphicFramePr/>
          <p:nvPr/>
        </p:nvGraphicFramePr>
        <p:xfrm>
          <a:off x="405935" y="1240033"/>
          <a:ext cx="3000000" cy="3000000"/>
        </p:xfrm>
        <a:graphic>
          <a:graphicData uri="http://schemas.openxmlformats.org/drawingml/2006/table">
            <a:tbl>
              <a:tblPr>
                <a:noFill/>
                <a:tableStyleId>{7024D23C-69B3-4A72-A20E-E68B895A13C7}</a:tableStyleId>
              </a:tblPr>
              <a:tblGrid>
                <a:gridCol w="3425500"/>
                <a:gridCol w="3805875"/>
                <a:gridCol w="629925"/>
                <a:gridCol w="601725"/>
                <a:gridCol w="560700"/>
                <a:gridCol w="2330050"/>
              </a:tblGrid>
              <a:tr h="202775">
                <a:tc rowSpan="2">
                  <a:txBody>
                    <a:bodyPr/>
                    <a:lstStyle/>
                    <a:p>
                      <a:pPr indent="0" lvl="0" marL="0" marR="0" rtl="0" algn="l">
                        <a:lnSpc>
                          <a:spcPct val="115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RISK AND IMPACT</a:t>
                      </a:r>
                      <a:endParaRPr sz="1400" u="none" cap="none" strike="noStrike"/>
                    </a:p>
                  </a:txBody>
                  <a:tcPr marT="24375" marB="24375" marR="91450"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MITIGATION STRATEGY</a:t>
                      </a:r>
                      <a:endParaRPr sz="1400" u="none" cap="none" strike="noStrike"/>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DATE</a:t>
                      </a:r>
                      <a:endParaRPr sz="1400" u="none" cap="none" strike="noStrike"/>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hMerge="1"/>
                <a:tc rowSpan="2">
                  <a:txBody>
                    <a:bodyPr/>
                    <a:lstStyle/>
                    <a:p>
                      <a:pPr indent="0" lvl="0" marL="0" marR="0" rtl="0" algn="ctr">
                        <a:lnSpc>
                          <a:spcPct val="100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STATUS</a:t>
                      </a:r>
                      <a:endParaRPr sz="1400" u="none" cap="none" strike="noStrike"/>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8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NOTES</a:t>
                      </a:r>
                      <a:endParaRPr sz="1400" u="none" cap="none" strike="noStrike"/>
                    </a:p>
                  </a:txBody>
                  <a:tcPr marT="24375" marB="24375" marR="24375" marL="91450" anchor="ctr">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r>
              <a:tr h="198750">
                <a:tc vMerge="1"/>
                <a:tc vMerge="1"/>
                <a:tc>
                  <a:txBody>
                    <a:bodyPr/>
                    <a:lstStyle/>
                    <a:p>
                      <a:pPr indent="0" lvl="0" marL="0" marR="0" rtl="0" algn="ctr">
                        <a:lnSpc>
                          <a:spcPct val="100000"/>
                        </a:lnSpc>
                        <a:spcBef>
                          <a:spcPts val="0"/>
                        </a:spcBef>
                        <a:spcAft>
                          <a:spcPts val="0"/>
                        </a:spcAft>
                        <a:buClr>
                          <a:srgbClr val="000000"/>
                        </a:buClr>
                        <a:buSzPts val="9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ENTERED</a:t>
                      </a:r>
                      <a:endParaRPr sz="1400" u="none" cap="none" strike="noStrike"/>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US" sz="1000" u="none" cap="none" strike="noStrike">
                          <a:solidFill>
                            <a:schemeClr val="accent1"/>
                          </a:solidFill>
                          <a:latin typeface="Source Sans Pro SemiBold"/>
                          <a:ea typeface="Source Sans Pro SemiBold"/>
                          <a:cs typeface="Source Sans Pro SemiBold"/>
                          <a:sym typeface="Source Sans Pro SemiBold"/>
                        </a:rPr>
                        <a:t>CLOSED</a:t>
                      </a:r>
                      <a:endParaRPr sz="1400" u="none" cap="none" strike="noStrike"/>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vMerge="1"/>
                <a:tc vMerge="1"/>
              </a:tr>
              <a:tr h="395975">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HH Tree Test design held up due to new information from Meg, Danielle and Mikki.</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cap="none" strike="noStrike"/>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5/16/22</a:t>
                      </a:r>
                      <a:endParaRPr sz="1100" u="none" cap="none" strike="noStrike">
                        <a:solidFill>
                          <a:srgbClr val="303A46"/>
                        </a:solidFill>
                        <a:latin typeface="Source Sans Pro"/>
                        <a:ea typeface="Source Sans Pro"/>
                        <a:cs typeface="Source Sans Pro"/>
                        <a:sym typeface="Source Sans Pro"/>
                      </a:endParaRPr>
                    </a:p>
                  </a:txBody>
                  <a:tcPr marT="91450" marB="91450"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5/26/22</a:t>
                      </a:r>
                      <a:endParaRPr sz="1400" u="none" cap="none" strike="noStrike"/>
                    </a:p>
                  </a:txBody>
                  <a:tcPr marT="91450" marB="91450" marR="24375" marL="24375" anchor="ctr">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cap="none" strike="noStrike"/>
                    </a:p>
                  </a:txBody>
                  <a:tcPr marT="91450" marB="91450" marR="24375" marL="91450" anchor="ctr">
                    <a:lnL cap="flat" cmpd="sng" w="19050">
                      <a:solidFill>
                        <a:srgbClr val="FFFFFF"/>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HEC Legal review required for 1095-B Opt-in</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dk2"/>
                          </a:solidFill>
                          <a:latin typeface="Source Sans Pro"/>
                          <a:ea typeface="Source Sans Pro"/>
                          <a:cs typeface="Source Sans Pro"/>
                          <a:sym typeface="Source Sans Pro"/>
                        </a:rPr>
                        <a:t>Opt-in is being built by VA Profile team</a:t>
                      </a:r>
                      <a:endParaRPr sz="105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3/2/22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5/17/22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Post-MVP enhancement blocker</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lnL cap="flat" cmpd="sng" w="19050">
                      <a:solidFill>
                        <a:srgbClr val="FFFFFF"/>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721" name="Google Shape;721;g12f1c5688cb_3_0"/>
          <p:cNvGrpSpPr/>
          <p:nvPr/>
        </p:nvGrpSpPr>
        <p:grpSpPr>
          <a:xfrm>
            <a:off x="419100" y="1427054"/>
            <a:ext cx="11353200" cy="230725"/>
            <a:chOff x="419100" y="1737020"/>
            <a:chExt cx="11353200" cy="230725"/>
          </a:xfrm>
        </p:grpSpPr>
        <p:cxnSp>
          <p:nvCxnSpPr>
            <p:cNvPr id="722" name="Google Shape;722;g12f1c5688cb_3_0"/>
            <p:cNvCxnSpPr/>
            <p:nvPr/>
          </p:nvCxnSpPr>
          <p:spPr>
            <a:xfrm>
              <a:off x="419100" y="1946745"/>
              <a:ext cx="11353200" cy="21000"/>
            </a:xfrm>
            <a:prstGeom prst="straightConnector1">
              <a:avLst/>
            </a:prstGeom>
            <a:noFill/>
            <a:ln cap="flat" cmpd="sng" w="9525">
              <a:solidFill>
                <a:srgbClr val="002B4F"/>
              </a:solidFill>
              <a:prstDash val="solid"/>
              <a:round/>
              <a:headEnd len="sm" w="sm" type="none"/>
              <a:tailEnd len="sm" w="sm" type="none"/>
            </a:ln>
          </p:spPr>
        </p:cxnSp>
        <p:cxnSp>
          <p:nvCxnSpPr>
            <p:cNvPr id="723" name="Google Shape;723;g12f1c5688cb_3_0"/>
            <p:cNvCxnSpPr/>
            <p:nvPr/>
          </p:nvCxnSpPr>
          <p:spPr>
            <a:xfrm>
              <a:off x="7651341" y="1737020"/>
              <a:ext cx="1147200" cy="0"/>
            </a:xfrm>
            <a:prstGeom prst="straightConnector1">
              <a:avLst/>
            </a:prstGeom>
            <a:noFill/>
            <a:ln cap="flat" cmpd="sng" w="12700">
              <a:solidFill>
                <a:schemeClr val="dk1"/>
              </a:solidFill>
              <a:prstDash val="solid"/>
              <a:round/>
              <a:headEnd len="sm" w="sm" type="none"/>
              <a:tailEnd len="sm" w="sm" type="none"/>
            </a:ln>
          </p:spPr>
        </p:cxnSp>
      </p:grpSp>
      <p:sp>
        <p:nvSpPr>
          <p:cNvPr id="724" name="Google Shape;724;g12f1c5688cb_3_0"/>
          <p:cNvSpPr/>
          <p:nvPr/>
        </p:nvSpPr>
        <p:spPr>
          <a:xfrm>
            <a:off x="10218734" y="504720"/>
            <a:ext cx="1587600" cy="9426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000" u="none" cap="none" strike="noStrike">
              <a:solidFill>
                <a:srgbClr val="000000"/>
              </a:solidFill>
              <a:latin typeface="PT Serif"/>
              <a:ea typeface="PT Serif"/>
              <a:cs typeface="PT Serif"/>
              <a:sym typeface="PT Serif"/>
            </a:endParaRPr>
          </a:p>
        </p:txBody>
      </p:sp>
      <p:sp>
        <p:nvSpPr>
          <p:cNvPr id="725" name="Google Shape;725;g12f1c5688cb_3_0"/>
          <p:cNvSpPr/>
          <p:nvPr/>
        </p:nvSpPr>
        <p:spPr>
          <a:xfrm>
            <a:off x="9081573" y="2583719"/>
            <a:ext cx="176700" cy="1833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6" name="Google Shape;726;g12f1c5688cb_3_0"/>
          <p:cNvSpPr/>
          <p:nvPr/>
        </p:nvSpPr>
        <p:spPr>
          <a:xfrm>
            <a:off x="9081574" y="1866717"/>
            <a:ext cx="176700" cy="1833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7" name="Google Shape;727;g12f1c5688cb_3_0"/>
          <p:cNvSpPr txBox="1"/>
          <p:nvPr/>
        </p:nvSpPr>
        <p:spPr>
          <a:xfrm>
            <a:off x="6569242" y="246647"/>
            <a:ext cx="3645600" cy="30780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Munish to review and update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1" name="Shape 731"/>
        <p:cNvGrpSpPr/>
        <p:nvPr/>
      </p:nvGrpSpPr>
      <p:grpSpPr>
        <a:xfrm>
          <a:off x="0" y="0"/>
          <a:ext cx="0" cy="0"/>
          <a:chOff x="0" y="0"/>
          <a:chExt cx="0" cy="0"/>
        </a:xfrm>
      </p:grpSpPr>
      <p:pic>
        <p:nvPicPr>
          <p:cNvPr id="732" name="Google Shape;732;p25"/>
          <p:cNvPicPr preferRelativeResize="0"/>
          <p:nvPr/>
        </p:nvPicPr>
        <p:blipFill rotWithShape="1">
          <a:blip r:embed="rId3">
            <a:alphaModFix/>
          </a:blip>
          <a:srcRect b="0" l="0" r="0" t="0"/>
          <a:stretch/>
        </p:blipFill>
        <p:spPr>
          <a:xfrm>
            <a:off x="419102" y="2970225"/>
            <a:ext cx="5564300" cy="2855650"/>
          </a:xfrm>
          <a:prstGeom prst="rect">
            <a:avLst/>
          </a:prstGeom>
          <a:noFill/>
          <a:ln>
            <a:noFill/>
          </a:ln>
        </p:spPr>
      </p:pic>
      <p:graphicFrame>
        <p:nvGraphicFramePr>
          <p:cNvPr id="733" name="Google Shape;733;p25"/>
          <p:cNvGraphicFramePr/>
          <p:nvPr/>
        </p:nvGraphicFramePr>
        <p:xfrm>
          <a:off x="6778682" y="1459807"/>
          <a:ext cx="3000000" cy="3000000"/>
        </p:xfrm>
        <a:graphic>
          <a:graphicData uri="http://schemas.openxmlformats.org/drawingml/2006/table">
            <a:tbl>
              <a:tblPr bandRow="1" firstRow="1">
                <a:noFill/>
                <a:tableStyleId>{A0917D7B-C7AB-4A59-BCF1-2B6A0E587B5A}</a:tableStyleId>
              </a:tblPr>
              <a:tblGrid>
                <a:gridCol w="200000"/>
                <a:gridCol w="4643075"/>
              </a:tblGrid>
              <a:tr h="25842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0" lang="en-US" sz="1600" u="none" cap="none" strike="noStrike">
                          <a:solidFill>
                            <a:schemeClr val="dk1"/>
                          </a:solidFill>
                          <a:latin typeface="PT Serif"/>
                          <a:ea typeface="PT Serif"/>
                          <a:cs typeface="PT Serif"/>
                          <a:sym typeface="PT Serif"/>
                        </a:rPr>
                        <a:t>Velocity details</a:t>
                      </a:r>
                      <a:endParaRPr sz="1400" u="none" cap="none" strike="noStrike"/>
                    </a:p>
                    <a:p>
                      <a:pPr indent="-171450" lvl="0" marL="171450" marR="0" rtl="0" algn="l">
                        <a:lnSpc>
                          <a:spcPct val="100000"/>
                        </a:lnSpc>
                        <a:spcBef>
                          <a:spcPts val="1000"/>
                        </a:spcBef>
                        <a:spcAft>
                          <a:spcPts val="0"/>
                        </a:spcAft>
                        <a:buClr>
                          <a:schemeClr val="accent2"/>
                        </a:buClr>
                        <a:buSzPts val="960"/>
                        <a:buFont typeface="Noto Sans Symbols"/>
                        <a:buChar char="▪"/>
                      </a:pPr>
                      <a:r>
                        <a:rPr b="0" lang="en-US" sz="1200" u="none" cap="none" strike="noStrike">
                          <a:solidFill>
                            <a:schemeClr val="dk2"/>
                          </a:solidFill>
                          <a:latin typeface="Source Sans Pro"/>
                          <a:ea typeface="Source Sans Pro"/>
                          <a:cs typeface="Source Sans Pro"/>
                          <a:sym typeface="Source Sans Pro"/>
                        </a:rPr>
                        <a:t>Velocity estimated in story points, using Fibonacci</a:t>
                      </a:r>
                      <a:endParaRPr sz="1400" u="none" cap="none" strike="noStrike"/>
                    </a:p>
                    <a:p>
                      <a:pPr indent="-171450" lvl="0" marL="171450" marR="0" rtl="0" algn="l">
                        <a:lnSpc>
                          <a:spcPct val="100000"/>
                        </a:lnSpc>
                        <a:spcBef>
                          <a:spcPts val="1000"/>
                        </a:spcBef>
                        <a:spcAft>
                          <a:spcPts val="0"/>
                        </a:spcAft>
                        <a:buClr>
                          <a:schemeClr val="accent2"/>
                        </a:buClr>
                        <a:buSzPts val="960"/>
                        <a:buFont typeface="Noto Sans Symbols"/>
                        <a:buChar char="▪"/>
                      </a:pPr>
                      <a:r>
                        <a:rPr b="0" lang="en-US" sz="1200" u="none" cap="none" strike="noStrike">
                          <a:solidFill>
                            <a:schemeClr val="dk2"/>
                          </a:solidFill>
                          <a:latin typeface="Source Sans Pro"/>
                          <a:ea typeface="Source Sans Pro"/>
                          <a:cs typeface="Source Sans Pro"/>
                          <a:sym typeface="Source Sans Pro"/>
                        </a:rPr>
                        <a:t>Velocity in Sprint 3 accounted for 7 team members</a:t>
                      </a:r>
                      <a:endParaRPr b="0" sz="1200" u="none" cap="none" strike="noStrike">
                        <a:solidFill>
                          <a:schemeClr val="dk2"/>
                        </a:solidFill>
                        <a:latin typeface="Source Sans Pro"/>
                        <a:ea typeface="Source Sans Pro"/>
                        <a:cs typeface="Source Sans Pro"/>
                        <a:sym typeface="Source Sans Pro"/>
                      </a:endParaRPr>
                    </a:p>
                    <a:p>
                      <a:pPr indent="-171450" lvl="3" marL="171450" marR="0" rtl="0" algn="l">
                        <a:lnSpc>
                          <a:spcPct val="100000"/>
                        </a:lnSpc>
                        <a:spcBef>
                          <a:spcPts val="600"/>
                        </a:spcBef>
                        <a:spcAft>
                          <a:spcPts val="0"/>
                        </a:spcAft>
                        <a:buClr>
                          <a:srgbClr val="0071BF"/>
                        </a:buClr>
                        <a:buSzPts val="960"/>
                        <a:buFont typeface="Noto Sans Symbols"/>
                        <a:buChar char="▪"/>
                      </a:pPr>
                      <a:r>
                        <a:rPr b="0" lang="en-US" sz="1200" u="none" cap="none" strike="noStrike">
                          <a:solidFill>
                            <a:schemeClr val="dk2"/>
                          </a:solidFill>
                          <a:latin typeface="Source Sans Pro"/>
                          <a:ea typeface="Source Sans Pro"/>
                          <a:cs typeface="Source Sans Pro"/>
                          <a:sym typeface="Source Sans Pro"/>
                        </a:rPr>
                        <a:t>46 total story points were completed;  Team committed to 51 story points  at beginning of the sprint.  </a:t>
                      </a:r>
                      <a:endParaRPr b="0" i="0" sz="1200" u="none" cap="none" strike="noStrike">
                        <a:solidFill>
                          <a:schemeClr val="dk2"/>
                        </a:solidFill>
                        <a:latin typeface="Source Sans Pro"/>
                        <a:ea typeface="Source Sans Pro"/>
                        <a:cs typeface="Source Sans Pro"/>
                        <a:sym typeface="Source Sans Pro"/>
                      </a:endParaRPr>
                    </a:p>
                    <a:p>
                      <a:pPr indent="-166370" lvl="0" marL="344170" marR="0" rtl="0" algn="l">
                        <a:lnSpc>
                          <a:spcPct val="100000"/>
                        </a:lnSpc>
                        <a:spcBef>
                          <a:spcPts val="600"/>
                        </a:spcBef>
                        <a:spcAft>
                          <a:spcPts val="0"/>
                        </a:spcAft>
                        <a:buClr>
                          <a:schemeClr val="accent2"/>
                        </a:buClr>
                        <a:buSzPts val="960"/>
                        <a:buFont typeface="Noto Sans Symbols"/>
                        <a:buChar char="▪"/>
                      </a:pPr>
                      <a:r>
                        <a:rPr b="0" lang="en-US" sz="1200" u="none" cap="none" strike="noStrike">
                          <a:solidFill>
                            <a:schemeClr val="dk2"/>
                          </a:solidFill>
                          <a:latin typeface="Source Sans Pro"/>
                          <a:ea typeface="Source Sans Pro"/>
                          <a:cs typeface="Source Sans Pro"/>
                          <a:sym typeface="Source Sans Pro"/>
                        </a:rPr>
                        <a:t>8</a:t>
                      </a:r>
                      <a:r>
                        <a:rPr b="0" i="0" lang="en-US" sz="1200" u="none" cap="none" strike="noStrike">
                          <a:solidFill>
                            <a:schemeClr val="dk2"/>
                          </a:solidFill>
                          <a:latin typeface="Source Sans Pro"/>
                          <a:ea typeface="Source Sans Pro"/>
                          <a:cs typeface="Source Sans Pro"/>
                          <a:sym typeface="Source Sans Pro"/>
                        </a:rPr>
                        <a:t> Stories represent 1095-B work (</a:t>
                      </a:r>
                      <a:r>
                        <a:rPr b="0" lang="en-US" sz="1200" u="none" cap="none" strike="noStrike">
                          <a:solidFill>
                            <a:schemeClr val="dk2"/>
                          </a:solidFill>
                          <a:latin typeface="Source Sans Pro"/>
                          <a:ea typeface="Source Sans Pro"/>
                          <a:cs typeface="Source Sans Pro"/>
                          <a:sym typeface="Source Sans Pro"/>
                        </a:rPr>
                        <a:t>8</a:t>
                      </a:r>
                      <a:r>
                        <a:rPr b="0" i="0" lang="en-US" sz="1200" u="none" cap="none" strike="noStrike">
                          <a:solidFill>
                            <a:schemeClr val="dk2"/>
                          </a:solidFill>
                          <a:latin typeface="Source Sans Pro"/>
                          <a:ea typeface="Source Sans Pro"/>
                          <a:cs typeface="Source Sans Pro"/>
                          <a:sym typeface="Source Sans Pro"/>
                        </a:rPr>
                        <a:t> points) and </a:t>
                      </a:r>
                      <a:r>
                        <a:rPr b="0" lang="en-US" sz="1200" u="none" cap="none" strike="noStrike">
                          <a:solidFill>
                            <a:schemeClr val="dk2"/>
                          </a:solidFill>
                          <a:latin typeface="Source Sans Pro"/>
                          <a:ea typeface="Source Sans Pro"/>
                          <a:cs typeface="Source Sans Pro"/>
                          <a:sym typeface="Source Sans Pro"/>
                        </a:rPr>
                        <a:t>of that, 7 stories (5 points) remain blocked /</a:t>
                      </a:r>
                      <a:r>
                        <a:rPr b="0" i="0" lang="en-US" sz="1200" u="none" cap="none" strike="noStrike">
                          <a:solidFill>
                            <a:schemeClr val="dk2"/>
                          </a:solidFill>
                          <a:latin typeface="Source Sans Pro"/>
                          <a:ea typeface="Source Sans Pro"/>
                          <a:cs typeface="Source Sans Pro"/>
                          <a:sym typeface="Source Sans Pro"/>
                        </a:rPr>
                        <a:t> stalled related to Spanish translation</a:t>
                      </a:r>
                      <a:r>
                        <a:rPr b="0" lang="en-US" sz="1200" u="none" cap="none" strike="noStrike">
                          <a:solidFill>
                            <a:schemeClr val="dk2"/>
                          </a:solidFill>
                          <a:latin typeface="Source Sans Pro"/>
                          <a:ea typeface="Source Sans Pro"/>
                          <a:cs typeface="Source Sans Pro"/>
                          <a:sym typeface="Source Sans Pro"/>
                        </a:rPr>
                        <a:t> </a:t>
                      </a:r>
                      <a:r>
                        <a:rPr b="0" i="0" lang="en-US" sz="1200" u="none" cap="none" strike="noStrike">
                          <a:solidFill>
                            <a:schemeClr val="dk2"/>
                          </a:solidFill>
                          <a:latin typeface="Source Sans Pro"/>
                          <a:ea typeface="Source Sans Pro"/>
                          <a:cs typeface="Source Sans Pro"/>
                          <a:sym typeface="Source Sans Pro"/>
                        </a:rPr>
                        <a:t>and VA 508 office assistance request</a:t>
                      </a:r>
                      <a:endParaRPr b="0" sz="1200" u="none" cap="none" strike="noStrike">
                        <a:solidFill>
                          <a:schemeClr val="dk2"/>
                        </a:solidFill>
                        <a:latin typeface="Source Sans Pro"/>
                        <a:ea typeface="Source Sans Pro"/>
                        <a:cs typeface="Source Sans Pro"/>
                        <a:sym typeface="Source Sans Pro"/>
                      </a:endParaRPr>
                    </a:p>
                  </a:txBody>
                  <a:tcPr marT="182875" marB="182875" marR="182875" marL="18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8E8"/>
                    </a:solidFill>
                  </a:tcPr>
                </a:tc>
              </a:tr>
            </a:tbl>
          </a:graphicData>
        </a:graphic>
      </p:graphicFrame>
      <p:sp>
        <p:nvSpPr>
          <p:cNvPr id="734" name="Google Shape;734;p25"/>
          <p:cNvSpPr txBox="1"/>
          <p:nvPr/>
        </p:nvSpPr>
        <p:spPr>
          <a:xfrm>
            <a:off x="11521463" y="6410593"/>
            <a:ext cx="406052"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F8F8F"/>
                </a:solidFill>
                <a:latin typeface="Source Sans Pro"/>
                <a:ea typeface="Source Sans Pro"/>
                <a:cs typeface="Source Sans Pro"/>
                <a:sym typeface="Source Sans Pro"/>
              </a:rPr>
              <a:t>‹#›</a:t>
            </a:fld>
            <a:endParaRPr b="0" i="0" sz="1200" u="none" cap="none" strike="noStrike">
              <a:solidFill>
                <a:srgbClr val="8F8F8F"/>
              </a:solidFill>
              <a:latin typeface="Source Sans Pro"/>
              <a:ea typeface="Source Sans Pro"/>
              <a:cs typeface="Source Sans Pro"/>
              <a:sym typeface="Source Sans Pro"/>
            </a:endParaRPr>
          </a:p>
        </p:txBody>
      </p:sp>
      <p:sp>
        <p:nvSpPr>
          <p:cNvPr id="735" name="Google Shape;735;p25"/>
          <p:cNvSpPr txBox="1"/>
          <p:nvPr/>
        </p:nvSpPr>
        <p:spPr>
          <a:xfrm>
            <a:off x="8917360" y="6408650"/>
            <a:ext cx="272346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Appendix</a:t>
            </a:r>
            <a:endParaRPr b="0" i="0" sz="1800" u="none" cap="none" strike="noStrike">
              <a:solidFill>
                <a:schemeClr val="dk1"/>
              </a:solidFill>
              <a:latin typeface="Calibri"/>
              <a:ea typeface="Calibri"/>
              <a:cs typeface="Calibri"/>
              <a:sym typeface="Calibri"/>
            </a:endParaRPr>
          </a:p>
        </p:txBody>
      </p:sp>
      <p:sp>
        <p:nvSpPr>
          <p:cNvPr id="736" name="Google Shape;736;p25"/>
          <p:cNvSpPr txBox="1"/>
          <p:nvPr/>
        </p:nvSpPr>
        <p:spPr>
          <a:xfrm>
            <a:off x="312812" y="373491"/>
            <a:ext cx="11353800" cy="74698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PT Serif"/>
              <a:buNone/>
            </a:pPr>
            <a:r>
              <a:rPr b="0" i="0" lang="en-US" sz="3600" u="none" cap="none" strike="noStrike">
                <a:solidFill>
                  <a:schemeClr val="dk1"/>
                </a:solidFill>
                <a:latin typeface="PT Serif"/>
                <a:ea typeface="PT Serif"/>
                <a:cs typeface="PT Serif"/>
                <a:sym typeface="PT Serif"/>
              </a:rPr>
              <a:t>Health Hub Team velocity</a:t>
            </a:r>
            <a:endParaRPr b="0" i="0" sz="1400" u="none" cap="none" strike="noStrike">
              <a:solidFill>
                <a:srgbClr val="000000"/>
              </a:solidFill>
              <a:latin typeface="Arial"/>
              <a:ea typeface="Arial"/>
              <a:cs typeface="Arial"/>
              <a:sym typeface="Arial"/>
            </a:endParaRPr>
          </a:p>
        </p:txBody>
      </p:sp>
      <p:cxnSp>
        <p:nvCxnSpPr>
          <p:cNvPr id="737" name="Google Shape;737;p25"/>
          <p:cNvCxnSpPr/>
          <p:nvPr/>
        </p:nvCxnSpPr>
        <p:spPr>
          <a:xfrm flipH="1" rot="10800000">
            <a:off x="3963450" y="1683700"/>
            <a:ext cx="2828400" cy="1920300"/>
          </a:xfrm>
          <a:prstGeom prst="straightConnector1">
            <a:avLst/>
          </a:prstGeom>
          <a:noFill/>
          <a:ln cap="flat" cmpd="sng" w="9525">
            <a:solidFill>
              <a:schemeClr val="accent2"/>
            </a:solidFill>
            <a:prstDash val="solid"/>
            <a:miter lim="800000"/>
            <a:headEnd len="sm" w="sm" type="none"/>
            <a:tailEnd len="sm" w="sm" type="none"/>
          </a:ln>
        </p:spPr>
      </p:cxnSp>
      <p:sp>
        <p:nvSpPr>
          <p:cNvPr id="738" name="Google Shape;738;p25"/>
          <p:cNvSpPr/>
          <p:nvPr/>
        </p:nvSpPr>
        <p:spPr>
          <a:xfrm>
            <a:off x="2953875" y="3611725"/>
            <a:ext cx="991200" cy="2007000"/>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dk1"/>
              </a:solidFill>
              <a:latin typeface="PT Serif"/>
              <a:ea typeface="PT Serif"/>
              <a:cs typeface="PT Serif"/>
              <a:sym typeface="PT Serif"/>
            </a:endParaRPr>
          </a:p>
        </p:txBody>
      </p:sp>
      <p:sp>
        <p:nvSpPr>
          <p:cNvPr id="739" name="Google Shape;739;p25"/>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9"/>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45" name="Google Shape;745;p69"/>
          <p:cNvSpPr txBox="1"/>
          <p:nvPr/>
        </p:nvSpPr>
        <p:spPr>
          <a:xfrm>
            <a:off x="102268" y="42111"/>
            <a:ext cx="11839074" cy="6376736"/>
          </a:xfrm>
          <a:prstGeom prst="rect">
            <a:avLst/>
          </a:prstGeom>
          <a:solidFill>
            <a:srgbClr val="FF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cxnSp>
        <p:nvCxnSpPr>
          <p:cNvPr id="751" name="Google Shape;751;p70"/>
          <p:cNvCxnSpPr/>
          <p:nvPr/>
        </p:nvCxnSpPr>
        <p:spPr>
          <a:xfrm rot="10800000">
            <a:off x="8694795" y="2255175"/>
            <a:ext cx="0" cy="335625"/>
          </a:xfrm>
          <a:prstGeom prst="straightConnector1">
            <a:avLst/>
          </a:prstGeom>
          <a:noFill/>
          <a:ln cap="flat" cmpd="sng" w="9525">
            <a:solidFill>
              <a:schemeClr val="lt1"/>
            </a:solidFill>
            <a:prstDash val="solid"/>
            <a:miter lim="800000"/>
            <a:headEnd len="sm" w="sm" type="none"/>
            <a:tailEnd len="sm" w="sm" type="none"/>
          </a:ln>
        </p:spPr>
      </p:cxnSp>
      <p:cxnSp>
        <p:nvCxnSpPr>
          <p:cNvPr id="752" name="Google Shape;752;p70"/>
          <p:cNvCxnSpPr/>
          <p:nvPr/>
        </p:nvCxnSpPr>
        <p:spPr>
          <a:xfrm rot="10800000">
            <a:off x="2704628" y="2255175"/>
            <a:ext cx="0" cy="335625"/>
          </a:xfrm>
          <a:prstGeom prst="straightConnector1">
            <a:avLst/>
          </a:prstGeom>
          <a:noFill/>
          <a:ln cap="flat" cmpd="sng" w="9525">
            <a:solidFill>
              <a:schemeClr val="lt1"/>
            </a:solidFill>
            <a:prstDash val="solid"/>
            <a:miter lim="800000"/>
            <a:headEnd len="sm" w="sm" type="none"/>
            <a:tailEnd len="sm" w="sm" type="none"/>
          </a:ln>
        </p:spPr>
      </p:cxnSp>
      <p:sp>
        <p:nvSpPr>
          <p:cNvPr id="753" name="Google Shape;753;p70"/>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754" name="Google Shape;754;p70"/>
          <p:cNvSpPr txBox="1"/>
          <p:nvPr/>
        </p:nvSpPr>
        <p:spPr>
          <a:xfrm>
            <a:off x="406690" y="711050"/>
            <a:ext cx="10993180" cy="100871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Lorem</a:t>
            </a:r>
            <a:endParaRPr b="0" i="0" sz="2800" u="none" cap="none" strike="noStrike">
              <a:solidFill>
                <a:schemeClr val="dk1"/>
              </a:solidFill>
              <a:latin typeface="PT Serif"/>
              <a:ea typeface="PT Serif"/>
              <a:cs typeface="PT Serif"/>
              <a:sym typeface="PT Serif"/>
            </a:endParaRPr>
          </a:p>
        </p:txBody>
      </p:sp>
      <p:sp>
        <p:nvSpPr>
          <p:cNvPr id="755" name="Google Shape;755;p70"/>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A</a:t>
            </a:r>
            <a:endParaRPr b="0" i="0" sz="1400" u="none" cap="none" strike="noStrike">
              <a:solidFill>
                <a:srgbClr val="000000"/>
              </a:solidFill>
              <a:latin typeface="Arial"/>
              <a:ea typeface="Arial"/>
              <a:cs typeface="Arial"/>
              <a:sym typeface="Arial"/>
            </a:endParaRPr>
          </a:p>
        </p:txBody>
      </p:sp>
      <p:sp>
        <p:nvSpPr>
          <p:cNvPr id="756" name="Google Shape;756;p70"/>
          <p:cNvSpPr txBox="1"/>
          <p:nvPr/>
        </p:nvSpPr>
        <p:spPr>
          <a:xfrm>
            <a:off x="8917360" y="6408650"/>
            <a:ext cx="272346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Tech</a:t>
            </a:r>
            <a:endParaRPr b="0" i="0" sz="1400" u="none" cap="none" strike="noStrike">
              <a:solidFill>
                <a:srgbClr val="000000"/>
              </a:solidFill>
              <a:latin typeface="Arial"/>
              <a:ea typeface="Arial"/>
              <a:cs typeface="Arial"/>
              <a:sym typeface="Arial"/>
            </a:endParaRPr>
          </a:p>
        </p:txBody>
      </p:sp>
      <p:sp>
        <p:nvSpPr>
          <p:cNvPr id="757" name="Google Shape;757;p70"/>
          <p:cNvSpPr txBox="1"/>
          <p:nvPr/>
        </p:nvSpPr>
        <p:spPr>
          <a:xfrm>
            <a:off x="419100" y="1773936"/>
            <a:ext cx="4414272" cy="103412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200" u="none" cap="none" strike="noStrike">
              <a:solidFill>
                <a:srgbClr val="8F8F8F"/>
              </a:solidFill>
              <a:latin typeface="Arial"/>
              <a:ea typeface="Arial"/>
              <a:cs typeface="Arial"/>
              <a:sym typeface="Arial"/>
            </a:endParaRPr>
          </a:p>
          <a:p>
            <a:pPr indent="0" lvl="0" marL="0" marR="0" rtl="0" algn="l">
              <a:lnSpc>
                <a:spcPct val="114999"/>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200" u="none" cap="none" strike="noStrike">
              <a:solidFill>
                <a:srgbClr val="8F8F8F"/>
              </a:solidFill>
              <a:latin typeface="PT Serif"/>
              <a:ea typeface="PT Serif"/>
              <a:cs typeface="PT Serif"/>
              <a:sym typeface="PT Serif"/>
            </a:endParaRPr>
          </a:p>
          <a:p>
            <a:pPr indent="0" lvl="0" marL="0" marR="0" rtl="0" algn="l">
              <a:lnSpc>
                <a:spcPct val="114999"/>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200" u="none" cap="none" strike="noStrike">
              <a:solidFill>
                <a:srgbClr val="8F8F8F"/>
              </a:solidFill>
              <a:latin typeface="PT Serif"/>
              <a:ea typeface="PT Serif"/>
              <a:cs typeface="PT Serif"/>
              <a:sym typeface="PT Serif"/>
            </a:endParaRPr>
          </a:p>
          <a:p>
            <a:pPr indent="0" lvl="0" marL="0" marR="0" rtl="0" algn="l">
              <a:lnSpc>
                <a:spcPct val="114999"/>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0" lvl="0" marL="0" marR="0" rtl="0" algn="l">
              <a:lnSpc>
                <a:spcPct val="114999"/>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200" u="none" cap="none" strike="noStrike">
              <a:solidFill>
                <a:srgbClr val="000000"/>
              </a:solidFill>
              <a:latin typeface="Arial"/>
              <a:ea typeface="Arial"/>
              <a:cs typeface="Arial"/>
              <a:sym typeface="Arial"/>
            </a:endParaRPr>
          </a:p>
        </p:txBody>
      </p:sp>
      <p:sp>
        <p:nvSpPr>
          <p:cNvPr id="758" name="Google Shape;758;p70"/>
          <p:cNvSpPr txBox="1"/>
          <p:nvPr/>
        </p:nvSpPr>
        <p:spPr>
          <a:xfrm>
            <a:off x="8425546" y="6109251"/>
            <a:ext cx="3445011" cy="276959"/>
          </a:xfrm>
          <a:prstGeom prst="rect">
            <a:avLst/>
          </a:prstGeom>
          <a:noFill/>
          <a:ln>
            <a:noFill/>
          </a:ln>
        </p:spPr>
        <p:txBody>
          <a:bodyPr anchorCtr="0" anchor="t" bIns="45700" lIns="91425" spcFirstLastPara="1" rIns="91425" wrap="square" tIns="45700">
            <a:spAutoFit/>
          </a:bodyPr>
          <a:lstStyle/>
          <a:p>
            <a:pPr indent="0" lvl="1"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Source Sans Pro"/>
                <a:ea typeface="Source Sans Pro"/>
                <a:cs typeface="Source Sans Pro"/>
                <a:sym typeface="Source Sans Pro"/>
              </a:rPr>
              <a:t>Link </a:t>
            </a:r>
            <a:endParaRPr b="0" i="0" sz="1200" u="none" cap="none" strike="noStrike">
              <a:solidFill>
                <a:srgbClr val="000000"/>
              </a:solidFill>
              <a:latin typeface="Source Sans Pro"/>
              <a:ea typeface="Source Sans Pro"/>
              <a:cs typeface="Source Sans Pro"/>
              <a:sym typeface="Source Sans Pro"/>
            </a:endParaRPr>
          </a:p>
        </p:txBody>
      </p:sp>
      <p:sp>
        <p:nvSpPr>
          <p:cNvPr id="759" name="Google Shape;759;p70"/>
          <p:cNvSpPr txBox="1"/>
          <p:nvPr/>
        </p:nvSpPr>
        <p:spPr>
          <a:xfrm>
            <a:off x="185931" y="2832385"/>
            <a:ext cx="4312968" cy="3251874"/>
          </a:xfrm>
          <a:prstGeom prst="rect">
            <a:avLst/>
          </a:prstGeom>
          <a:noFill/>
          <a:ln>
            <a:noFill/>
          </a:ln>
        </p:spPr>
        <p:txBody>
          <a:bodyPr anchorCtr="0" anchor="t" bIns="45700" lIns="91425" spcFirstLastPara="1" rIns="91425" wrap="square" tIns="45700">
            <a:normAutofit/>
          </a:bodyPr>
          <a:lstStyle/>
          <a:p>
            <a:pPr indent="0" lvl="0" marL="139700" marR="0" rtl="0" algn="l">
              <a:lnSpc>
                <a:spcPct val="90000"/>
              </a:lnSpc>
              <a:spcBef>
                <a:spcPts val="1000"/>
              </a:spcBef>
              <a:spcAft>
                <a:spcPts val="0"/>
              </a:spcAft>
              <a:buClr>
                <a:schemeClr val="accent2"/>
              </a:buClr>
              <a:buSzPts val="1400"/>
              <a:buFont typeface="Noto Sans Symbols"/>
              <a:buNone/>
            </a:pPr>
            <a:r>
              <a:rPr b="0" i="0" lang="en-US" sz="16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800" u="none" cap="none" strike="noStrike">
              <a:solidFill>
                <a:schemeClr val="dk2"/>
              </a:solidFill>
              <a:latin typeface="PT Serif"/>
              <a:ea typeface="PT Serif"/>
              <a:cs typeface="PT Serif"/>
              <a:sym typeface="PT Serif"/>
            </a:endParaRPr>
          </a:p>
          <a:p>
            <a:pPr indent="0" lvl="0" marL="139700" marR="0" rtl="0" algn="l">
              <a:lnSpc>
                <a:spcPct val="90000"/>
              </a:lnSpc>
              <a:spcBef>
                <a:spcPts val="1000"/>
              </a:spcBef>
              <a:spcAft>
                <a:spcPts val="0"/>
              </a:spcAft>
              <a:buClr>
                <a:schemeClr val="accent2"/>
              </a:buClr>
              <a:buSzPts val="1400"/>
              <a:buFont typeface="Noto Sans Symbols"/>
              <a:buNone/>
            </a:pPr>
            <a:r>
              <a:rPr b="0" i="0" lang="en-US" sz="16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p:txBody>
      </p:sp>
      <p:sp>
        <p:nvSpPr>
          <p:cNvPr id="760" name="Google Shape;760;p70"/>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05-03 Sprint 1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1"/>
          <p:cNvSpPr txBox="1"/>
          <p:nvPr/>
        </p:nvSpPr>
        <p:spPr>
          <a:xfrm>
            <a:off x="410080" y="750806"/>
            <a:ext cx="3129534" cy="48243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Lorem</a:t>
            </a:r>
            <a:endParaRPr b="0" i="0" sz="2800" u="none" cap="none" strike="noStrike">
              <a:solidFill>
                <a:schemeClr val="dk1"/>
              </a:solidFill>
              <a:latin typeface="PT Serif"/>
              <a:ea typeface="PT Serif"/>
              <a:cs typeface="PT Serif"/>
              <a:sym typeface="PT Serif"/>
            </a:endParaRPr>
          </a:p>
        </p:txBody>
      </p:sp>
      <p:sp>
        <p:nvSpPr>
          <p:cNvPr id="766" name="Google Shape;766;p71"/>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767" name="Google Shape;767;p71"/>
          <p:cNvSpPr txBox="1"/>
          <p:nvPr/>
        </p:nvSpPr>
        <p:spPr>
          <a:xfrm>
            <a:off x="10881407" y="6408650"/>
            <a:ext cx="759418"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Design</a:t>
            </a:r>
            <a:endParaRPr b="0" i="0" sz="1800" u="none" cap="none" strike="noStrike">
              <a:solidFill>
                <a:schemeClr val="dk1"/>
              </a:solidFill>
              <a:latin typeface="Calibri"/>
              <a:ea typeface="Calibri"/>
              <a:cs typeface="Calibri"/>
              <a:sym typeface="Calibri"/>
            </a:endParaRPr>
          </a:p>
        </p:txBody>
      </p:sp>
      <p:sp>
        <p:nvSpPr>
          <p:cNvPr id="768" name="Google Shape;768;p71"/>
          <p:cNvSpPr txBox="1"/>
          <p:nvPr/>
        </p:nvSpPr>
        <p:spPr>
          <a:xfrm>
            <a:off x="420624" y="1773936"/>
            <a:ext cx="3104891" cy="49552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 </a:t>
            </a:r>
            <a:r>
              <a:rPr b="0" i="0" lang="en-US" sz="1400" u="none" cap="none" strike="noStrike">
                <a:solidFill>
                  <a:srgbClr val="8F8F8F"/>
                </a:solidFill>
                <a:latin typeface="PT Serif"/>
                <a:ea typeface="PT Serif"/>
                <a:cs typeface="PT Serif"/>
                <a:sym typeface="PT Serif"/>
              </a:rPr>
              <a:t>Lorem</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a:t>
            </a:r>
            <a:r>
              <a:rPr b="0" i="0" lang="en-US" sz="1400" u="none" cap="none" strike="noStrike">
                <a:solidFill>
                  <a:srgbClr val="8F8F8F"/>
                </a:solidFill>
                <a:latin typeface="PT Serif"/>
                <a:ea typeface="PT Serif"/>
                <a:cs typeface="PT Serif"/>
                <a:sym typeface="PT Serif"/>
              </a:rPr>
              <a:t> Lorem</a:t>
            </a:r>
            <a:endParaRPr b="0" i="0" sz="1400" u="none" cap="none" strike="noStrike">
              <a:solidFill>
                <a:srgbClr val="8F8F8F"/>
              </a:solidFill>
              <a:latin typeface="PT Serif"/>
              <a:ea typeface="PT Serif"/>
              <a:cs typeface="PT Serif"/>
              <a:sym typeface="PT Serif"/>
            </a:endParaRPr>
          </a:p>
        </p:txBody>
      </p:sp>
      <p:sp>
        <p:nvSpPr>
          <p:cNvPr id="769" name="Google Shape;769;p71"/>
          <p:cNvSpPr txBox="1"/>
          <p:nvPr/>
        </p:nvSpPr>
        <p:spPr>
          <a:xfrm>
            <a:off x="9131193" y="6122168"/>
            <a:ext cx="274320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Source Sans Pro"/>
                <a:ea typeface="Source Sans Pro"/>
                <a:cs typeface="Source Sans Pro"/>
                <a:sym typeface="Source Sans Pro"/>
              </a:rPr>
              <a:t>Link</a:t>
            </a:r>
            <a:endParaRPr b="0" i="0" sz="1200" u="none" cap="none" strike="noStrike">
              <a:solidFill>
                <a:srgbClr val="000000"/>
              </a:solidFill>
              <a:latin typeface="Source Sans Pro"/>
              <a:ea typeface="Source Sans Pro"/>
              <a:cs typeface="Source Sans Pro"/>
              <a:sym typeface="Source Sans Pro"/>
            </a:endParaRPr>
          </a:p>
        </p:txBody>
      </p:sp>
      <p:grpSp>
        <p:nvGrpSpPr>
          <p:cNvPr id="770" name="Google Shape;770;p71"/>
          <p:cNvGrpSpPr/>
          <p:nvPr/>
        </p:nvGrpSpPr>
        <p:grpSpPr>
          <a:xfrm>
            <a:off x="410431" y="309109"/>
            <a:ext cx="966093" cy="369094"/>
            <a:chOff x="410431" y="309109"/>
            <a:chExt cx="966093" cy="369094"/>
          </a:xfrm>
        </p:grpSpPr>
        <p:sp>
          <p:nvSpPr>
            <p:cNvPr id="771" name="Google Shape;771;p71"/>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772" name="Google Shape;772;p71"/>
            <p:cNvSpPr txBox="1"/>
            <p:nvPr/>
          </p:nvSpPr>
          <p:spPr>
            <a:xfrm>
              <a:off x="736498" y="309109"/>
              <a:ext cx="640026"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DESIGN</a:t>
              </a:r>
              <a:endParaRPr b="0" i="0" sz="1400" u="none" cap="none" strike="noStrike">
                <a:solidFill>
                  <a:srgbClr val="000000"/>
                </a:solidFill>
                <a:latin typeface="Arial"/>
                <a:ea typeface="Arial"/>
                <a:cs typeface="Arial"/>
                <a:sym typeface="Arial"/>
              </a:endParaRPr>
            </a:p>
          </p:txBody>
        </p:sp>
      </p:grpSp>
      <p:sp>
        <p:nvSpPr>
          <p:cNvPr id="773" name="Google Shape;773;p71"/>
          <p:cNvSpPr txBox="1"/>
          <p:nvPr/>
        </p:nvSpPr>
        <p:spPr>
          <a:xfrm>
            <a:off x="420624" y="2525902"/>
            <a:ext cx="3500333" cy="600164"/>
          </a:xfrm>
          <a:prstGeom prst="rect">
            <a:avLst/>
          </a:prstGeom>
          <a:noFill/>
          <a:ln>
            <a:noFill/>
          </a:ln>
        </p:spPr>
        <p:txBody>
          <a:bodyPr anchorCtr="0" anchor="t" bIns="45700" lIns="91425" spcFirstLastPara="1" rIns="91425" wrap="square" tIns="45700">
            <a:spAutoFit/>
          </a:bodyPr>
          <a:lstStyle/>
          <a:p>
            <a:pPr indent="-182880" lvl="0" marL="18288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 </a:t>
            </a:r>
            <a:endParaRPr b="0" i="0" sz="1400" u="none" cap="none" strike="noStrike">
              <a:solidFill>
                <a:srgbClr val="000000"/>
              </a:solidFill>
              <a:latin typeface="Arial"/>
              <a:ea typeface="Arial"/>
              <a:cs typeface="Arial"/>
              <a:sym typeface="Arial"/>
            </a:endParaRPr>
          </a:p>
          <a:p>
            <a:pPr indent="-182880" lvl="0" marL="18288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p:txBody>
      </p:sp>
      <p:sp>
        <p:nvSpPr>
          <p:cNvPr id="774" name="Google Shape;774;p71"/>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05-03 Sprint 1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
          <p:cNvSpPr txBox="1"/>
          <p:nvPr/>
        </p:nvSpPr>
        <p:spPr>
          <a:xfrm>
            <a:off x="410080" y="750806"/>
            <a:ext cx="3129534" cy="48243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Lorem</a:t>
            </a:r>
            <a:endParaRPr b="0" i="0" sz="2800" u="none" cap="none" strike="noStrike">
              <a:solidFill>
                <a:schemeClr val="dk1"/>
              </a:solidFill>
              <a:latin typeface="PT Serif"/>
              <a:ea typeface="PT Serif"/>
              <a:cs typeface="PT Serif"/>
              <a:sym typeface="PT Serif"/>
            </a:endParaRPr>
          </a:p>
        </p:txBody>
      </p:sp>
      <p:sp>
        <p:nvSpPr>
          <p:cNvPr id="780" name="Google Shape;780;p11"/>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781" name="Google Shape;781;p11"/>
          <p:cNvSpPr txBox="1"/>
          <p:nvPr/>
        </p:nvSpPr>
        <p:spPr>
          <a:xfrm>
            <a:off x="10611853" y="6408650"/>
            <a:ext cx="1028972"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Health Hub</a:t>
            </a:r>
            <a:endParaRPr b="0" i="0" sz="1800" u="none" cap="none" strike="noStrike">
              <a:solidFill>
                <a:schemeClr val="dk1"/>
              </a:solidFill>
              <a:latin typeface="Calibri"/>
              <a:ea typeface="Calibri"/>
              <a:cs typeface="Calibri"/>
              <a:sym typeface="Calibri"/>
            </a:endParaRPr>
          </a:p>
        </p:txBody>
      </p:sp>
      <p:sp>
        <p:nvSpPr>
          <p:cNvPr id="782" name="Google Shape;782;p11"/>
          <p:cNvSpPr txBox="1"/>
          <p:nvPr/>
        </p:nvSpPr>
        <p:spPr>
          <a:xfrm>
            <a:off x="420624" y="1773936"/>
            <a:ext cx="3104891" cy="49552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 </a:t>
            </a:r>
            <a:r>
              <a:rPr b="0" i="0" lang="en-US" sz="1400" u="none" cap="none" strike="noStrike">
                <a:solidFill>
                  <a:srgbClr val="8F8F8F"/>
                </a:solidFill>
                <a:latin typeface="PT Serif"/>
                <a:ea typeface="PT Serif"/>
                <a:cs typeface="PT Serif"/>
                <a:sym typeface="PT Serif"/>
              </a:rPr>
              <a:t>Lorem</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a:t>
            </a:r>
            <a:r>
              <a:rPr b="0" i="0" lang="en-US" sz="1400" u="none" cap="none" strike="noStrike">
                <a:solidFill>
                  <a:srgbClr val="8F8F8F"/>
                </a:solidFill>
                <a:latin typeface="PT Serif"/>
                <a:ea typeface="PT Serif"/>
                <a:cs typeface="PT Serif"/>
                <a:sym typeface="PT Serif"/>
              </a:rPr>
              <a:t> Lorem</a:t>
            </a:r>
            <a:endParaRPr b="0" i="0" sz="1400" u="none" cap="none" strike="noStrike">
              <a:solidFill>
                <a:srgbClr val="8F8F8F"/>
              </a:solidFill>
              <a:latin typeface="PT Serif"/>
              <a:ea typeface="PT Serif"/>
              <a:cs typeface="PT Serif"/>
              <a:sym typeface="PT Serif"/>
            </a:endParaRPr>
          </a:p>
        </p:txBody>
      </p:sp>
      <p:sp>
        <p:nvSpPr>
          <p:cNvPr id="783" name="Google Shape;783;p11"/>
          <p:cNvSpPr txBox="1"/>
          <p:nvPr/>
        </p:nvSpPr>
        <p:spPr>
          <a:xfrm>
            <a:off x="9131193" y="6122168"/>
            <a:ext cx="274320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Source Sans Pro"/>
                <a:ea typeface="Source Sans Pro"/>
                <a:cs typeface="Source Sans Pro"/>
                <a:sym typeface="Source Sans Pro"/>
              </a:rPr>
              <a:t>Link</a:t>
            </a:r>
            <a:endParaRPr b="0" i="0" sz="1200" u="none" cap="none" strike="noStrike">
              <a:solidFill>
                <a:srgbClr val="000000"/>
              </a:solidFill>
              <a:latin typeface="Source Sans Pro"/>
              <a:ea typeface="Source Sans Pro"/>
              <a:cs typeface="Source Sans Pro"/>
              <a:sym typeface="Source Sans Pro"/>
            </a:endParaRPr>
          </a:p>
        </p:txBody>
      </p:sp>
      <p:grpSp>
        <p:nvGrpSpPr>
          <p:cNvPr id="784" name="Google Shape;784;p11"/>
          <p:cNvGrpSpPr/>
          <p:nvPr/>
        </p:nvGrpSpPr>
        <p:grpSpPr>
          <a:xfrm>
            <a:off x="410431" y="309109"/>
            <a:ext cx="966093" cy="369094"/>
            <a:chOff x="410431" y="309109"/>
            <a:chExt cx="966093" cy="369094"/>
          </a:xfrm>
        </p:grpSpPr>
        <p:sp>
          <p:nvSpPr>
            <p:cNvPr id="785" name="Google Shape;785;p11"/>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chemeClr val="lt1"/>
                  </a:solidFill>
                  <a:latin typeface="Arial"/>
                  <a:ea typeface="Arial"/>
                  <a:cs typeface="Arial"/>
                  <a:sym typeface="Arial"/>
                </a:rPr>
                <a:t>A</a:t>
              </a:r>
              <a:endParaRPr b="0" i="0" sz="1200" u="none" cap="none" strike="noStrike">
                <a:solidFill>
                  <a:schemeClr val="lt1"/>
                </a:solidFill>
                <a:latin typeface="Arial"/>
                <a:ea typeface="Arial"/>
                <a:cs typeface="Arial"/>
                <a:sym typeface="Arial"/>
              </a:endParaRPr>
            </a:p>
          </p:txBody>
        </p:sp>
        <p:sp>
          <p:nvSpPr>
            <p:cNvPr id="786" name="Google Shape;786;p11"/>
            <p:cNvSpPr txBox="1"/>
            <p:nvPr/>
          </p:nvSpPr>
          <p:spPr>
            <a:xfrm>
              <a:off x="736498" y="309109"/>
              <a:ext cx="640026"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7" name="Google Shape;787;p11"/>
          <p:cNvSpPr txBox="1"/>
          <p:nvPr/>
        </p:nvSpPr>
        <p:spPr>
          <a:xfrm>
            <a:off x="420624" y="2525902"/>
            <a:ext cx="3500333" cy="600164"/>
          </a:xfrm>
          <a:prstGeom prst="rect">
            <a:avLst/>
          </a:prstGeom>
          <a:noFill/>
          <a:ln>
            <a:noFill/>
          </a:ln>
        </p:spPr>
        <p:txBody>
          <a:bodyPr anchorCtr="0" anchor="t" bIns="45700" lIns="91425" spcFirstLastPara="1" rIns="91425" wrap="square" tIns="45700">
            <a:spAutoFit/>
          </a:bodyPr>
          <a:lstStyle/>
          <a:p>
            <a:pPr indent="-182880" lvl="0" marL="18288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 </a:t>
            </a:r>
            <a:endParaRPr b="0" i="0" sz="1400" u="none" cap="none" strike="noStrike">
              <a:solidFill>
                <a:srgbClr val="000000"/>
              </a:solidFill>
              <a:latin typeface="Arial"/>
              <a:ea typeface="Arial"/>
              <a:cs typeface="Arial"/>
              <a:sym typeface="Arial"/>
            </a:endParaRPr>
          </a:p>
          <a:p>
            <a:pPr indent="-182880" lvl="0" marL="18288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p:txBody>
      </p:sp>
      <p:sp>
        <p:nvSpPr>
          <p:cNvPr id="788" name="Google Shape;788;p11"/>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sp>
        <p:nvSpPr>
          <p:cNvPr id="226" name="Google Shape;226;p3"/>
          <p:cNvSpPr txBox="1"/>
          <p:nvPr>
            <p:ph type="title"/>
          </p:nvPr>
        </p:nvSpPr>
        <p:spPr>
          <a:xfrm>
            <a:off x="320246" y="773318"/>
            <a:ext cx="4334881" cy="37415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7" name="Google Shape;227;p3"/>
          <p:cNvSpPr txBox="1"/>
          <p:nvPr/>
        </p:nvSpPr>
        <p:spPr>
          <a:xfrm>
            <a:off x="327680" y="406667"/>
            <a:ext cx="4246607" cy="36665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1400"/>
              <a:buFont typeface="Arial"/>
              <a:buNone/>
            </a:pPr>
            <a:r>
              <a:rPr b="0" i="0" lang="en-US" sz="1400" u="none" cap="none" strike="noStrike">
                <a:solidFill>
                  <a:schemeClr val="dk2"/>
                </a:solidFill>
                <a:latin typeface="Source Sans Pro"/>
                <a:ea typeface="Source Sans Pro"/>
                <a:cs typeface="Source Sans Pro"/>
                <a:sym typeface="Source Sans Pro"/>
              </a:rPr>
              <a:t>WELCOME TO THE SPRINT 3 DEMO</a:t>
            </a:r>
            <a:endParaRPr b="0" i="0" sz="1400" u="none" cap="none" strike="noStrike">
              <a:solidFill>
                <a:schemeClr val="dk2"/>
              </a:solidFill>
              <a:latin typeface="Arial"/>
              <a:ea typeface="Arial"/>
              <a:cs typeface="Arial"/>
              <a:sym typeface="Arial"/>
            </a:endParaRPr>
          </a:p>
        </p:txBody>
      </p:sp>
      <p:grpSp>
        <p:nvGrpSpPr>
          <p:cNvPr id="228" name="Google Shape;228;p3"/>
          <p:cNvGrpSpPr/>
          <p:nvPr/>
        </p:nvGrpSpPr>
        <p:grpSpPr>
          <a:xfrm>
            <a:off x="5638800" y="-7257"/>
            <a:ext cx="6560457" cy="6887028"/>
            <a:chOff x="5638800" y="0"/>
            <a:chExt cx="6560457" cy="6887028"/>
          </a:xfrm>
        </p:grpSpPr>
        <p:grpSp>
          <p:nvGrpSpPr>
            <p:cNvPr id="229" name="Google Shape;229;p3"/>
            <p:cNvGrpSpPr/>
            <p:nvPr/>
          </p:nvGrpSpPr>
          <p:grpSpPr>
            <a:xfrm>
              <a:off x="6094945" y="0"/>
              <a:ext cx="6104312" cy="6887028"/>
              <a:chOff x="5219700" y="0"/>
              <a:chExt cx="6972300" cy="6887028"/>
            </a:xfrm>
          </p:grpSpPr>
          <p:sp>
            <p:nvSpPr>
              <p:cNvPr id="230" name="Google Shape;230;p3"/>
              <p:cNvSpPr/>
              <p:nvPr/>
            </p:nvSpPr>
            <p:spPr>
              <a:xfrm>
                <a:off x="5219700" y="2286000"/>
                <a:ext cx="6972300" cy="2228850"/>
              </a:xfrm>
              <a:prstGeom prst="rect">
                <a:avLst/>
              </a:prstGeom>
              <a:solidFill>
                <a:srgbClr val="B9CC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B9CCE2"/>
                  </a:solidFill>
                  <a:latin typeface="Arial"/>
                  <a:ea typeface="Arial"/>
                  <a:cs typeface="Arial"/>
                  <a:sym typeface="Arial"/>
                </a:endParaRPr>
              </a:p>
            </p:txBody>
          </p:sp>
          <p:grpSp>
            <p:nvGrpSpPr>
              <p:cNvPr id="231" name="Google Shape;231;p3"/>
              <p:cNvGrpSpPr/>
              <p:nvPr/>
            </p:nvGrpSpPr>
            <p:grpSpPr>
              <a:xfrm>
                <a:off x="5219700" y="0"/>
                <a:ext cx="6972300" cy="6887028"/>
                <a:chOff x="5219700" y="0"/>
                <a:chExt cx="6972300" cy="6682968"/>
              </a:xfrm>
            </p:grpSpPr>
            <p:sp>
              <p:nvSpPr>
                <p:cNvPr id="232" name="Google Shape;232;p3"/>
                <p:cNvSpPr/>
                <p:nvPr/>
              </p:nvSpPr>
              <p:spPr>
                <a:xfrm>
                  <a:off x="5244567" y="4375777"/>
                  <a:ext cx="6939144" cy="2307191"/>
                </a:xfrm>
                <a:prstGeom prst="rect">
                  <a:avLst/>
                </a:prstGeom>
                <a:solidFill>
                  <a:srgbClr val="88A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B9CCE2"/>
                    </a:solidFill>
                    <a:latin typeface="Arial"/>
                    <a:ea typeface="Arial"/>
                    <a:cs typeface="Arial"/>
                    <a:sym typeface="Arial"/>
                  </a:endParaRPr>
                </a:p>
              </p:txBody>
            </p:sp>
            <p:sp>
              <p:nvSpPr>
                <p:cNvPr id="233" name="Google Shape;233;p3"/>
                <p:cNvSpPr/>
                <p:nvPr/>
              </p:nvSpPr>
              <p:spPr>
                <a:xfrm>
                  <a:off x="5219700" y="0"/>
                  <a:ext cx="6972300" cy="222885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B9CCE2"/>
                    </a:solidFill>
                    <a:latin typeface="Arial"/>
                    <a:ea typeface="Arial"/>
                    <a:cs typeface="Arial"/>
                    <a:sym typeface="Arial"/>
                  </a:endParaRPr>
                </a:p>
              </p:txBody>
            </p:sp>
          </p:grpSp>
        </p:grpSp>
        <p:sp>
          <p:nvSpPr>
            <p:cNvPr id="234" name="Google Shape;234;p3"/>
            <p:cNvSpPr/>
            <p:nvPr/>
          </p:nvSpPr>
          <p:spPr>
            <a:xfrm>
              <a:off x="5638800" y="3629"/>
              <a:ext cx="493486" cy="686525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35" name="Google Shape;235;p3"/>
          <p:cNvSpPr txBox="1"/>
          <p:nvPr/>
        </p:nvSpPr>
        <p:spPr>
          <a:xfrm>
            <a:off x="8917360" y="6408650"/>
            <a:ext cx="272346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1200"/>
              <a:buFont typeface="Source Sans Pro"/>
              <a:buNone/>
            </a:pPr>
            <a:r>
              <a:rPr b="0" i="0" lang="en-US" sz="1200" u="none" cap="none" strike="noStrike">
                <a:solidFill>
                  <a:schemeClr val="lt1"/>
                </a:solidFill>
                <a:latin typeface="Source Sans Pro"/>
                <a:ea typeface="Source Sans Pro"/>
                <a:cs typeface="Source Sans Pro"/>
                <a:sym typeface="Source Sans Pro"/>
              </a:rPr>
              <a:t>Introduction</a:t>
            </a:r>
            <a:endParaRPr b="0" i="0" sz="1800" u="none" cap="none" strike="noStrike">
              <a:solidFill>
                <a:schemeClr val="lt1"/>
              </a:solidFill>
              <a:latin typeface="Calibri"/>
              <a:ea typeface="Calibri"/>
              <a:cs typeface="Calibri"/>
              <a:sym typeface="Calibri"/>
            </a:endParaRPr>
          </a:p>
        </p:txBody>
      </p:sp>
      <p:pic>
        <p:nvPicPr>
          <p:cNvPr id="236" name="Google Shape;236;p3"/>
          <p:cNvPicPr preferRelativeResize="0"/>
          <p:nvPr/>
        </p:nvPicPr>
        <p:blipFill rotWithShape="1">
          <a:blip r:embed="rId3">
            <a:alphaModFix/>
          </a:blip>
          <a:srcRect b="0" l="0" r="0" t="0"/>
          <a:stretch/>
        </p:blipFill>
        <p:spPr>
          <a:xfrm>
            <a:off x="10779955" y="664139"/>
            <a:ext cx="964943" cy="947280"/>
          </a:xfrm>
          <a:prstGeom prst="rect">
            <a:avLst/>
          </a:prstGeom>
          <a:noFill/>
          <a:ln>
            <a:noFill/>
          </a:ln>
        </p:spPr>
      </p:pic>
      <p:pic>
        <p:nvPicPr>
          <p:cNvPr id="237" name="Google Shape;237;p3"/>
          <p:cNvPicPr preferRelativeResize="0"/>
          <p:nvPr/>
        </p:nvPicPr>
        <p:blipFill rotWithShape="1">
          <a:blip r:embed="rId4">
            <a:alphaModFix/>
          </a:blip>
          <a:srcRect b="0" l="0" r="0" t="0"/>
          <a:stretch/>
        </p:blipFill>
        <p:spPr>
          <a:xfrm>
            <a:off x="10778416" y="3014524"/>
            <a:ext cx="1023366" cy="967026"/>
          </a:xfrm>
          <a:prstGeom prst="rect">
            <a:avLst/>
          </a:prstGeom>
          <a:noFill/>
          <a:ln>
            <a:noFill/>
          </a:ln>
        </p:spPr>
      </p:pic>
      <p:pic>
        <p:nvPicPr>
          <p:cNvPr id="238" name="Google Shape;238;p3"/>
          <p:cNvPicPr preferRelativeResize="0"/>
          <p:nvPr/>
        </p:nvPicPr>
        <p:blipFill rotWithShape="1">
          <a:blip r:embed="rId5">
            <a:alphaModFix/>
          </a:blip>
          <a:srcRect b="0" l="0" r="0" t="0"/>
          <a:stretch/>
        </p:blipFill>
        <p:spPr>
          <a:xfrm>
            <a:off x="10922884" y="5224437"/>
            <a:ext cx="850016" cy="833846"/>
          </a:xfrm>
          <a:prstGeom prst="rect">
            <a:avLst/>
          </a:prstGeom>
          <a:noFill/>
          <a:ln>
            <a:noFill/>
          </a:ln>
        </p:spPr>
      </p:pic>
      <p:grpSp>
        <p:nvGrpSpPr>
          <p:cNvPr id="239" name="Google Shape;239;p3"/>
          <p:cNvGrpSpPr/>
          <p:nvPr/>
        </p:nvGrpSpPr>
        <p:grpSpPr>
          <a:xfrm>
            <a:off x="6547644" y="866320"/>
            <a:ext cx="4105095" cy="1335945"/>
            <a:chOff x="409856" y="3855788"/>
            <a:chExt cx="4105095" cy="1335945"/>
          </a:xfrm>
        </p:grpSpPr>
        <p:sp>
          <p:nvSpPr>
            <p:cNvPr id="240" name="Google Shape;240;p3"/>
            <p:cNvSpPr txBox="1"/>
            <p:nvPr/>
          </p:nvSpPr>
          <p:spPr>
            <a:xfrm>
              <a:off x="409856" y="3859645"/>
              <a:ext cx="404166" cy="535464"/>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303A46"/>
                </a:buClr>
                <a:buSzPts val="4800"/>
                <a:buFont typeface="PT Serif"/>
                <a:buNone/>
              </a:pPr>
              <a:r>
                <a:rPr b="1" i="0" lang="en-US" sz="4000" u="none" cap="none" strike="noStrike">
                  <a:solidFill>
                    <a:schemeClr val="dk2"/>
                  </a:solidFill>
                  <a:latin typeface="PT Serif"/>
                  <a:ea typeface="PT Serif"/>
                  <a:cs typeface="PT Serif"/>
                  <a:sym typeface="PT Serif"/>
                </a:rPr>
                <a:t>1</a:t>
              </a:r>
              <a:endParaRPr b="0" i="0" sz="4000" u="none" cap="none" strike="noStrike">
                <a:solidFill>
                  <a:srgbClr val="000000"/>
                </a:solidFill>
                <a:latin typeface="Arial"/>
                <a:ea typeface="Arial"/>
                <a:cs typeface="Arial"/>
                <a:sym typeface="Arial"/>
              </a:endParaRPr>
            </a:p>
          </p:txBody>
        </p:sp>
        <p:sp>
          <p:nvSpPr>
            <p:cNvPr id="241" name="Google Shape;241;p3"/>
            <p:cNvSpPr txBox="1"/>
            <p:nvPr/>
          </p:nvSpPr>
          <p:spPr>
            <a:xfrm>
              <a:off x="1011985" y="3855788"/>
              <a:ext cx="3502966" cy="133594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2400"/>
                <a:buFont typeface="PT Serif"/>
                <a:buNone/>
              </a:pPr>
              <a:r>
                <a:rPr b="0" i="0" lang="en-US" sz="1800" u="none" cap="none" strike="noStrike">
                  <a:solidFill>
                    <a:schemeClr val="dk2"/>
                  </a:solidFill>
                  <a:latin typeface="PT Serif"/>
                  <a:ea typeface="PT Serif"/>
                  <a:cs typeface="PT Serif"/>
                  <a:sym typeface="PT Serif"/>
                </a:rPr>
                <a:t>To demo the accomplishments or functionality that was built over the past sprint</a:t>
              </a:r>
              <a:endParaRPr b="0" i="0" sz="1800" u="none" cap="none" strike="noStrike">
                <a:solidFill>
                  <a:srgbClr val="000000"/>
                </a:solidFill>
                <a:latin typeface="Arial"/>
                <a:ea typeface="Arial"/>
                <a:cs typeface="Arial"/>
                <a:sym typeface="Arial"/>
              </a:endParaRPr>
            </a:p>
          </p:txBody>
        </p:sp>
      </p:grpSp>
      <p:grpSp>
        <p:nvGrpSpPr>
          <p:cNvPr id="242" name="Google Shape;242;p3"/>
          <p:cNvGrpSpPr/>
          <p:nvPr/>
        </p:nvGrpSpPr>
        <p:grpSpPr>
          <a:xfrm>
            <a:off x="6547644" y="3217666"/>
            <a:ext cx="3875559" cy="1077547"/>
            <a:chOff x="4391305" y="3852592"/>
            <a:chExt cx="3875559" cy="1077547"/>
          </a:xfrm>
        </p:grpSpPr>
        <p:sp>
          <p:nvSpPr>
            <p:cNvPr id="243" name="Google Shape;243;p3"/>
            <p:cNvSpPr txBox="1"/>
            <p:nvPr/>
          </p:nvSpPr>
          <p:spPr>
            <a:xfrm>
              <a:off x="4986148" y="3852592"/>
              <a:ext cx="3280716" cy="107754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2400"/>
                <a:buFont typeface="PT Serif"/>
                <a:buNone/>
              </a:pPr>
              <a:r>
                <a:rPr b="0" i="0" lang="en-US" sz="1800" u="none" cap="none" strike="noStrike">
                  <a:solidFill>
                    <a:schemeClr val="dk2"/>
                  </a:solidFill>
                  <a:latin typeface="PT Serif"/>
                  <a:ea typeface="PT Serif"/>
                  <a:cs typeface="PT Serif"/>
                  <a:sym typeface="PT Serif"/>
                </a:rPr>
                <a:t>To get feedback and insights early and often</a:t>
              </a:r>
              <a:endParaRPr b="0" i="0" sz="1800" u="none" cap="none" strike="noStrike">
                <a:solidFill>
                  <a:srgbClr val="000000"/>
                </a:solidFill>
                <a:latin typeface="Arial"/>
                <a:ea typeface="Arial"/>
                <a:cs typeface="Arial"/>
                <a:sym typeface="Arial"/>
              </a:endParaRPr>
            </a:p>
          </p:txBody>
        </p:sp>
        <p:sp>
          <p:nvSpPr>
            <p:cNvPr id="244" name="Google Shape;244;p3"/>
            <p:cNvSpPr txBox="1"/>
            <p:nvPr/>
          </p:nvSpPr>
          <p:spPr>
            <a:xfrm>
              <a:off x="4391305" y="3853294"/>
              <a:ext cx="404166" cy="535464"/>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303A46"/>
                </a:buClr>
                <a:buSzPts val="4800"/>
                <a:buFont typeface="PT Serif"/>
                <a:buNone/>
              </a:pPr>
              <a:r>
                <a:rPr b="1" i="0" lang="en-US" sz="4000" u="none" cap="none" strike="noStrike">
                  <a:solidFill>
                    <a:schemeClr val="dk2"/>
                  </a:solidFill>
                  <a:latin typeface="PT Serif"/>
                  <a:ea typeface="PT Serif"/>
                  <a:cs typeface="PT Serif"/>
                  <a:sym typeface="PT Serif"/>
                </a:rPr>
                <a:t>2</a:t>
              </a:r>
              <a:endParaRPr b="0" i="0" sz="4000" u="none" cap="none" strike="noStrike">
                <a:solidFill>
                  <a:srgbClr val="000000"/>
                </a:solidFill>
                <a:latin typeface="Arial"/>
                <a:ea typeface="Arial"/>
                <a:cs typeface="Arial"/>
                <a:sym typeface="Arial"/>
              </a:endParaRPr>
            </a:p>
          </p:txBody>
        </p:sp>
      </p:grpSp>
      <p:grpSp>
        <p:nvGrpSpPr>
          <p:cNvPr id="245" name="Google Shape;245;p3"/>
          <p:cNvGrpSpPr/>
          <p:nvPr/>
        </p:nvGrpSpPr>
        <p:grpSpPr>
          <a:xfrm>
            <a:off x="6547644" y="5293609"/>
            <a:ext cx="3757708" cy="909127"/>
            <a:chOff x="8588654" y="3807371"/>
            <a:chExt cx="3757708" cy="909127"/>
          </a:xfrm>
        </p:grpSpPr>
        <p:sp>
          <p:nvSpPr>
            <p:cNvPr id="246" name="Google Shape;246;p3"/>
            <p:cNvSpPr txBox="1"/>
            <p:nvPr/>
          </p:nvSpPr>
          <p:spPr>
            <a:xfrm>
              <a:off x="9179946" y="3807371"/>
              <a:ext cx="3166416" cy="90912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2400"/>
                <a:buFont typeface="PT Serif"/>
                <a:buNone/>
              </a:pPr>
              <a:r>
                <a:rPr b="0" i="0" lang="en-US" sz="1800" u="none" cap="none" strike="noStrike">
                  <a:solidFill>
                    <a:srgbClr val="202120"/>
                  </a:solidFill>
                  <a:latin typeface="PT Serif"/>
                  <a:ea typeface="PT Serif"/>
                  <a:cs typeface="PT Serif"/>
                  <a:sym typeface="PT Serif"/>
                </a:rPr>
                <a:t>To create transparency for anyone interested on the product and progress</a:t>
              </a:r>
              <a:endParaRPr b="0" i="0" sz="1800" u="none" cap="none" strike="noStrike">
                <a:solidFill>
                  <a:srgbClr val="202120"/>
                </a:solidFill>
                <a:latin typeface="Arial"/>
                <a:ea typeface="Arial"/>
                <a:cs typeface="Arial"/>
                <a:sym typeface="Arial"/>
              </a:endParaRPr>
            </a:p>
          </p:txBody>
        </p:sp>
        <p:sp>
          <p:nvSpPr>
            <p:cNvPr id="247" name="Google Shape;247;p3"/>
            <p:cNvSpPr txBox="1"/>
            <p:nvPr/>
          </p:nvSpPr>
          <p:spPr>
            <a:xfrm>
              <a:off x="8588654" y="3815193"/>
              <a:ext cx="404166" cy="535464"/>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303A46"/>
                </a:buClr>
                <a:buSzPts val="4800"/>
                <a:buFont typeface="PT Serif"/>
                <a:buNone/>
              </a:pPr>
              <a:r>
                <a:rPr b="1" i="0" lang="en-US" sz="4000" u="none" cap="none" strike="noStrike">
                  <a:solidFill>
                    <a:srgbClr val="202120"/>
                  </a:solidFill>
                  <a:latin typeface="PT Serif"/>
                  <a:ea typeface="PT Serif"/>
                  <a:cs typeface="PT Serif"/>
                  <a:sym typeface="PT Serif"/>
                </a:rPr>
                <a:t>3</a:t>
              </a:r>
              <a:endParaRPr b="0" i="0" sz="4000" u="none" cap="none" strike="noStrike">
                <a:solidFill>
                  <a:srgbClr val="202120"/>
                </a:solidFill>
                <a:latin typeface="Arial"/>
                <a:ea typeface="Arial"/>
                <a:cs typeface="Arial"/>
                <a:sym typeface="Arial"/>
              </a:endParaRPr>
            </a:p>
          </p:txBody>
        </p:sp>
      </p:grpSp>
      <p:sp>
        <p:nvSpPr>
          <p:cNvPr id="248" name="Google Shape;248;p3"/>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a:t>
            </a:fld>
            <a:endParaRPr>
              <a:solidFill>
                <a:schemeClr val="lt1"/>
              </a:solidFill>
              <a:latin typeface="Source Sans Pro"/>
              <a:ea typeface="Source Sans Pro"/>
              <a:cs typeface="Source Sans Pro"/>
              <a:sym typeface="Source Sans Pro"/>
            </a:endParaRPr>
          </a:p>
        </p:txBody>
      </p:sp>
      <p:sp>
        <p:nvSpPr>
          <p:cNvPr id="249" name="Google Shape;249;p3"/>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2"/>
          <p:cNvSpPr txBox="1"/>
          <p:nvPr/>
        </p:nvSpPr>
        <p:spPr>
          <a:xfrm>
            <a:off x="410080" y="750806"/>
            <a:ext cx="3129534" cy="48243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Lorem</a:t>
            </a:r>
            <a:endParaRPr b="0" i="0" sz="2800" u="none" cap="none" strike="noStrike">
              <a:solidFill>
                <a:schemeClr val="dk1"/>
              </a:solidFill>
              <a:latin typeface="PT Serif"/>
              <a:ea typeface="PT Serif"/>
              <a:cs typeface="PT Serif"/>
              <a:sym typeface="PT Serif"/>
            </a:endParaRPr>
          </a:p>
        </p:txBody>
      </p:sp>
      <p:sp>
        <p:nvSpPr>
          <p:cNvPr id="794" name="Google Shape;794;p72"/>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795" name="Google Shape;795;p72"/>
          <p:cNvSpPr txBox="1"/>
          <p:nvPr/>
        </p:nvSpPr>
        <p:spPr>
          <a:xfrm>
            <a:off x="10881407" y="6408650"/>
            <a:ext cx="759418"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Design</a:t>
            </a:r>
            <a:endParaRPr b="0" i="0" sz="1800" u="none" cap="none" strike="noStrike">
              <a:solidFill>
                <a:schemeClr val="dk1"/>
              </a:solidFill>
              <a:latin typeface="Calibri"/>
              <a:ea typeface="Calibri"/>
              <a:cs typeface="Calibri"/>
              <a:sym typeface="Calibri"/>
            </a:endParaRPr>
          </a:p>
        </p:txBody>
      </p:sp>
      <p:sp>
        <p:nvSpPr>
          <p:cNvPr id="796" name="Google Shape;796;p72"/>
          <p:cNvSpPr txBox="1"/>
          <p:nvPr/>
        </p:nvSpPr>
        <p:spPr>
          <a:xfrm>
            <a:off x="420624" y="1773936"/>
            <a:ext cx="3104891" cy="49552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 </a:t>
            </a:r>
            <a:r>
              <a:rPr b="0" i="0" lang="en-US" sz="1400" u="none" cap="none" strike="noStrike">
                <a:solidFill>
                  <a:srgbClr val="8F8F8F"/>
                </a:solidFill>
                <a:latin typeface="PT Serif"/>
                <a:ea typeface="PT Serif"/>
                <a:cs typeface="PT Serif"/>
                <a:sym typeface="PT Serif"/>
              </a:rPr>
              <a:t>Lorem</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a:t>
            </a:r>
            <a:r>
              <a:rPr b="0" i="0" lang="en-US" sz="1400" u="none" cap="none" strike="noStrike">
                <a:solidFill>
                  <a:srgbClr val="8F8F8F"/>
                </a:solidFill>
                <a:latin typeface="PT Serif"/>
                <a:ea typeface="PT Serif"/>
                <a:cs typeface="PT Serif"/>
                <a:sym typeface="PT Serif"/>
              </a:rPr>
              <a:t> Lorem</a:t>
            </a:r>
            <a:endParaRPr b="0" i="0" sz="1400" u="none" cap="none" strike="noStrike">
              <a:solidFill>
                <a:srgbClr val="8F8F8F"/>
              </a:solidFill>
              <a:latin typeface="PT Serif"/>
              <a:ea typeface="PT Serif"/>
              <a:cs typeface="PT Serif"/>
              <a:sym typeface="PT Serif"/>
            </a:endParaRPr>
          </a:p>
        </p:txBody>
      </p:sp>
      <p:sp>
        <p:nvSpPr>
          <p:cNvPr id="797" name="Google Shape;797;p72"/>
          <p:cNvSpPr txBox="1"/>
          <p:nvPr/>
        </p:nvSpPr>
        <p:spPr>
          <a:xfrm>
            <a:off x="9131193" y="6122168"/>
            <a:ext cx="274320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Source Sans Pro"/>
                <a:ea typeface="Source Sans Pro"/>
                <a:cs typeface="Source Sans Pro"/>
                <a:sym typeface="Source Sans Pro"/>
              </a:rPr>
              <a:t>Link</a:t>
            </a:r>
            <a:endParaRPr b="0" i="0" sz="1200" u="none" cap="none" strike="noStrike">
              <a:solidFill>
                <a:srgbClr val="000000"/>
              </a:solidFill>
              <a:latin typeface="Source Sans Pro"/>
              <a:ea typeface="Source Sans Pro"/>
              <a:cs typeface="Source Sans Pro"/>
              <a:sym typeface="Source Sans Pro"/>
            </a:endParaRPr>
          </a:p>
        </p:txBody>
      </p:sp>
      <p:grpSp>
        <p:nvGrpSpPr>
          <p:cNvPr id="798" name="Google Shape;798;p72"/>
          <p:cNvGrpSpPr/>
          <p:nvPr/>
        </p:nvGrpSpPr>
        <p:grpSpPr>
          <a:xfrm>
            <a:off x="410431" y="309109"/>
            <a:ext cx="966093" cy="369094"/>
            <a:chOff x="410431" y="309109"/>
            <a:chExt cx="966093" cy="369094"/>
          </a:xfrm>
        </p:grpSpPr>
        <p:sp>
          <p:nvSpPr>
            <p:cNvPr id="799" name="Google Shape;799;p72"/>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2</a:t>
              </a:r>
              <a:endParaRPr b="0" i="0" sz="1200" u="none" cap="none" strike="noStrike">
                <a:solidFill>
                  <a:srgbClr val="000000"/>
                </a:solidFill>
                <a:latin typeface="Arial"/>
                <a:ea typeface="Arial"/>
                <a:cs typeface="Arial"/>
                <a:sym typeface="Arial"/>
              </a:endParaRPr>
            </a:p>
          </p:txBody>
        </p:sp>
        <p:sp>
          <p:nvSpPr>
            <p:cNvPr id="800" name="Google Shape;800;p72"/>
            <p:cNvSpPr txBox="1"/>
            <p:nvPr/>
          </p:nvSpPr>
          <p:spPr>
            <a:xfrm>
              <a:off x="736498" y="309109"/>
              <a:ext cx="640026"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DESIGN</a:t>
              </a:r>
              <a:endParaRPr b="0" i="0" sz="1400" u="none" cap="none" strike="noStrike">
                <a:solidFill>
                  <a:srgbClr val="000000"/>
                </a:solidFill>
                <a:latin typeface="Arial"/>
                <a:ea typeface="Arial"/>
                <a:cs typeface="Arial"/>
                <a:sym typeface="Arial"/>
              </a:endParaRPr>
            </a:p>
          </p:txBody>
        </p:sp>
      </p:grpSp>
      <p:sp>
        <p:nvSpPr>
          <p:cNvPr id="801" name="Google Shape;801;p72"/>
          <p:cNvSpPr txBox="1"/>
          <p:nvPr/>
        </p:nvSpPr>
        <p:spPr>
          <a:xfrm>
            <a:off x="420624" y="2525902"/>
            <a:ext cx="3500333" cy="600164"/>
          </a:xfrm>
          <a:prstGeom prst="rect">
            <a:avLst/>
          </a:prstGeom>
          <a:noFill/>
          <a:ln>
            <a:noFill/>
          </a:ln>
        </p:spPr>
        <p:txBody>
          <a:bodyPr anchorCtr="0" anchor="t" bIns="45700" lIns="91425" spcFirstLastPara="1" rIns="91425" wrap="square" tIns="45700">
            <a:spAutoFit/>
          </a:bodyPr>
          <a:lstStyle/>
          <a:p>
            <a:pPr indent="-182880" lvl="0" marL="18288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 </a:t>
            </a:r>
            <a:endParaRPr b="0" i="0" sz="1400" u="none" cap="none" strike="noStrike">
              <a:solidFill>
                <a:srgbClr val="000000"/>
              </a:solidFill>
              <a:latin typeface="Arial"/>
              <a:ea typeface="Arial"/>
              <a:cs typeface="Arial"/>
              <a:sym typeface="Arial"/>
            </a:endParaRPr>
          </a:p>
          <a:p>
            <a:pPr indent="-182880" lvl="0" marL="18288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p:txBody>
      </p:sp>
      <p:sp>
        <p:nvSpPr>
          <p:cNvPr id="802" name="Google Shape;802;p72"/>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05-03 Sprint 1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3"/>
          <p:cNvSpPr txBox="1"/>
          <p:nvPr/>
        </p:nvSpPr>
        <p:spPr>
          <a:xfrm>
            <a:off x="410079" y="750806"/>
            <a:ext cx="11064890" cy="62344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Lorem</a:t>
            </a:r>
            <a:endParaRPr b="0" i="0" sz="2800" u="none" cap="none" strike="noStrike">
              <a:solidFill>
                <a:schemeClr val="dk1"/>
              </a:solidFill>
              <a:latin typeface="PT Serif"/>
              <a:ea typeface="PT Serif"/>
              <a:cs typeface="PT Serif"/>
              <a:sym typeface="PT Serif"/>
            </a:endParaRPr>
          </a:p>
        </p:txBody>
      </p:sp>
      <p:sp>
        <p:nvSpPr>
          <p:cNvPr id="808" name="Google Shape;808;p73"/>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05-03 Sprint 1 Demo</a:t>
            </a:r>
            <a:endParaRPr b="0" i="0" sz="1200" u="none" cap="none" strike="noStrike">
              <a:solidFill>
                <a:srgbClr val="747C74"/>
              </a:solidFill>
              <a:latin typeface="Calibri"/>
              <a:ea typeface="Calibri"/>
              <a:cs typeface="Calibri"/>
              <a:sym typeface="Calibri"/>
            </a:endParaRPr>
          </a:p>
        </p:txBody>
      </p:sp>
      <p:sp>
        <p:nvSpPr>
          <p:cNvPr id="809" name="Google Shape;809;p73"/>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810" name="Google Shape;810;p73"/>
          <p:cNvSpPr txBox="1"/>
          <p:nvPr/>
        </p:nvSpPr>
        <p:spPr>
          <a:xfrm>
            <a:off x="10881407" y="6408650"/>
            <a:ext cx="759418"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Product</a:t>
            </a:r>
            <a:endParaRPr b="0" i="0" sz="1800" u="none" cap="none" strike="noStrike">
              <a:solidFill>
                <a:schemeClr val="dk1"/>
              </a:solidFill>
              <a:latin typeface="Calibri"/>
              <a:ea typeface="Calibri"/>
              <a:cs typeface="Calibri"/>
              <a:sym typeface="Calibri"/>
            </a:endParaRPr>
          </a:p>
        </p:txBody>
      </p:sp>
      <p:sp>
        <p:nvSpPr>
          <p:cNvPr id="811" name="Google Shape;811;p73"/>
          <p:cNvSpPr txBox="1"/>
          <p:nvPr/>
        </p:nvSpPr>
        <p:spPr>
          <a:xfrm>
            <a:off x="415661" y="1777822"/>
            <a:ext cx="11059307" cy="49552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a:t>
            </a:r>
            <a:r>
              <a:rPr b="0" i="0" lang="en-US" sz="1400" u="none" cap="none" strike="noStrike">
                <a:solidFill>
                  <a:srgbClr val="8F8F8F"/>
                </a:solidFill>
                <a:latin typeface="PT Serif"/>
                <a:ea typeface="PT Serif"/>
                <a:cs typeface="PT Serif"/>
                <a:sym typeface="PT Serif"/>
              </a:rPr>
              <a:t> Lorem</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a:t>
            </a:r>
            <a:r>
              <a:rPr b="0" i="0" lang="en-US" sz="1400" u="none" cap="none" strike="noStrike">
                <a:solidFill>
                  <a:srgbClr val="8F8F8F"/>
                </a:solidFill>
                <a:latin typeface="PT Serif"/>
                <a:ea typeface="PT Serif"/>
                <a:cs typeface="PT Serif"/>
                <a:sym typeface="PT Serif"/>
              </a:rPr>
              <a:t> Lorem</a:t>
            </a:r>
            <a:endParaRPr b="0" i="0" sz="1400" u="none" cap="none" strike="noStrike">
              <a:solidFill>
                <a:srgbClr val="000000"/>
              </a:solidFill>
              <a:latin typeface="Arial"/>
              <a:ea typeface="Arial"/>
              <a:cs typeface="Arial"/>
              <a:sym typeface="Arial"/>
            </a:endParaRPr>
          </a:p>
        </p:txBody>
      </p:sp>
      <p:sp>
        <p:nvSpPr>
          <p:cNvPr id="812" name="Google Shape;812;p73"/>
          <p:cNvSpPr txBox="1"/>
          <p:nvPr/>
        </p:nvSpPr>
        <p:spPr>
          <a:xfrm>
            <a:off x="9131193" y="6122168"/>
            <a:ext cx="274320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Source Sans Pro"/>
                <a:ea typeface="Source Sans Pro"/>
                <a:cs typeface="Source Sans Pro"/>
                <a:sym typeface="Source Sans Pro"/>
              </a:rPr>
              <a:t>Link</a:t>
            </a:r>
            <a:endParaRPr b="0" i="0" sz="1200" u="none" cap="none" strike="noStrike">
              <a:solidFill>
                <a:srgbClr val="000000"/>
              </a:solidFill>
              <a:latin typeface="Source Sans Pro"/>
              <a:ea typeface="Source Sans Pro"/>
              <a:cs typeface="Source Sans Pro"/>
              <a:sym typeface="Source Sans Pro"/>
            </a:endParaRPr>
          </a:p>
        </p:txBody>
      </p:sp>
      <p:grpSp>
        <p:nvGrpSpPr>
          <p:cNvPr id="813" name="Google Shape;813;p73"/>
          <p:cNvGrpSpPr/>
          <p:nvPr/>
        </p:nvGrpSpPr>
        <p:grpSpPr>
          <a:xfrm>
            <a:off x="411480" y="310896"/>
            <a:ext cx="1168498" cy="445321"/>
            <a:chOff x="410431" y="309109"/>
            <a:chExt cx="1123749" cy="369094"/>
          </a:xfrm>
        </p:grpSpPr>
        <p:sp>
          <p:nvSpPr>
            <p:cNvPr id="814" name="Google Shape;814;p73"/>
            <p:cNvSpPr/>
            <p:nvPr/>
          </p:nvSpPr>
          <p:spPr>
            <a:xfrm>
              <a:off x="410431" y="313703"/>
              <a:ext cx="250196" cy="228350"/>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3</a:t>
              </a:r>
              <a:endParaRPr b="0" i="0" sz="1200" u="none" cap="none" strike="noStrike">
                <a:solidFill>
                  <a:srgbClr val="FFFFFF"/>
                </a:solidFill>
                <a:latin typeface="PT Serif"/>
                <a:ea typeface="PT Serif"/>
                <a:cs typeface="PT Serif"/>
                <a:sym typeface="PT Serif"/>
              </a:endParaRPr>
            </a:p>
          </p:txBody>
        </p:sp>
        <p:sp>
          <p:nvSpPr>
            <p:cNvPr id="815" name="Google Shape;815;p73"/>
            <p:cNvSpPr txBox="1"/>
            <p:nvPr/>
          </p:nvSpPr>
          <p:spPr>
            <a:xfrm>
              <a:off x="736498" y="309109"/>
              <a:ext cx="797682"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PRODUCT</a:t>
              </a:r>
              <a:endParaRPr b="0" i="0" sz="1400" u="none" cap="none" strike="noStrike">
                <a:solidFill>
                  <a:srgbClr val="000000"/>
                </a:solidFill>
                <a:latin typeface="Arial"/>
                <a:ea typeface="Arial"/>
                <a:cs typeface="Arial"/>
                <a:sym typeface="Arial"/>
              </a:endParaRPr>
            </a:p>
          </p:txBody>
        </p:sp>
      </p:grpSp>
      <p:sp>
        <p:nvSpPr>
          <p:cNvPr id="816" name="Google Shape;816;p73"/>
          <p:cNvSpPr txBox="1"/>
          <p:nvPr/>
        </p:nvSpPr>
        <p:spPr>
          <a:xfrm>
            <a:off x="219456" y="2523744"/>
            <a:ext cx="2743199"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cxnSp>
        <p:nvCxnSpPr>
          <p:cNvPr id="822" name="Google Shape;822;p74"/>
          <p:cNvCxnSpPr/>
          <p:nvPr/>
        </p:nvCxnSpPr>
        <p:spPr>
          <a:xfrm rot="10800000">
            <a:off x="8694795" y="2255175"/>
            <a:ext cx="0" cy="335625"/>
          </a:xfrm>
          <a:prstGeom prst="straightConnector1">
            <a:avLst/>
          </a:prstGeom>
          <a:noFill/>
          <a:ln cap="flat" cmpd="sng" w="9525">
            <a:solidFill>
              <a:schemeClr val="lt1"/>
            </a:solidFill>
            <a:prstDash val="solid"/>
            <a:miter lim="800000"/>
            <a:headEnd len="sm" w="sm" type="none"/>
            <a:tailEnd len="sm" w="sm" type="none"/>
          </a:ln>
        </p:spPr>
      </p:cxnSp>
      <p:cxnSp>
        <p:nvCxnSpPr>
          <p:cNvPr id="823" name="Google Shape;823;p74"/>
          <p:cNvCxnSpPr/>
          <p:nvPr/>
        </p:nvCxnSpPr>
        <p:spPr>
          <a:xfrm rot="10800000">
            <a:off x="2704628" y="2255175"/>
            <a:ext cx="0" cy="335625"/>
          </a:xfrm>
          <a:prstGeom prst="straightConnector1">
            <a:avLst/>
          </a:prstGeom>
          <a:noFill/>
          <a:ln cap="flat" cmpd="sng" w="9525">
            <a:solidFill>
              <a:schemeClr val="lt1"/>
            </a:solidFill>
            <a:prstDash val="solid"/>
            <a:miter lim="800000"/>
            <a:headEnd len="sm" w="sm" type="none"/>
            <a:tailEnd len="sm" w="sm" type="none"/>
          </a:ln>
        </p:spPr>
      </p:cxnSp>
      <p:sp>
        <p:nvSpPr>
          <p:cNvPr id="824" name="Google Shape;824;p74"/>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825" name="Google Shape;825;p74"/>
          <p:cNvSpPr txBox="1"/>
          <p:nvPr/>
        </p:nvSpPr>
        <p:spPr>
          <a:xfrm>
            <a:off x="406690" y="711050"/>
            <a:ext cx="10993180" cy="100871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Lorem</a:t>
            </a:r>
            <a:endParaRPr b="0" i="0" sz="2800" u="none" cap="none" strike="noStrike">
              <a:solidFill>
                <a:schemeClr val="dk1"/>
              </a:solidFill>
              <a:latin typeface="PT Serif"/>
              <a:ea typeface="PT Serif"/>
              <a:cs typeface="PT Serif"/>
              <a:sym typeface="PT Serif"/>
            </a:endParaRPr>
          </a:p>
        </p:txBody>
      </p:sp>
      <p:grpSp>
        <p:nvGrpSpPr>
          <p:cNvPr id="826" name="Google Shape;826;p74"/>
          <p:cNvGrpSpPr/>
          <p:nvPr/>
        </p:nvGrpSpPr>
        <p:grpSpPr>
          <a:xfrm>
            <a:off x="410431" y="309109"/>
            <a:ext cx="5150524" cy="369094"/>
            <a:chOff x="410431" y="309109"/>
            <a:chExt cx="5150524" cy="369094"/>
          </a:xfrm>
        </p:grpSpPr>
        <p:sp>
          <p:nvSpPr>
            <p:cNvPr id="827" name="Google Shape;827;p74"/>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1</a:t>
              </a:r>
              <a:endParaRPr b="0" i="0" sz="1400" u="none" cap="none" strike="noStrike">
                <a:solidFill>
                  <a:srgbClr val="000000"/>
                </a:solidFill>
                <a:latin typeface="Arial"/>
                <a:ea typeface="Arial"/>
                <a:cs typeface="Arial"/>
                <a:sym typeface="Arial"/>
              </a:endParaRPr>
            </a:p>
          </p:txBody>
        </p:sp>
        <p:sp>
          <p:nvSpPr>
            <p:cNvPr id="828" name="Google Shape;828;p74"/>
            <p:cNvSpPr txBox="1"/>
            <p:nvPr/>
          </p:nvSpPr>
          <p:spPr>
            <a:xfrm>
              <a:off x="736498" y="309109"/>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TECH</a:t>
              </a:r>
              <a:endParaRPr b="0" i="0" sz="1400" u="none" cap="none" strike="noStrike">
                <a:solidFill>
                  <a:srgbClr val="000000"/>
                </a:solidFill>
                <a:latin typeface="Arial"/>
                <a:ea typeface="Arial"/>
                <a:cs typeface="Arial"/>
                <a:sym typeface="Arial"/>
              </a:endParaRPr>
            </a:p>
          </p:txBody>
        </p:sp>
      </p:grpSp>
      <p:sp>
        <p:nvSpPr>
          <p:cNvPr id="829" name="Google Shape;829;p74"/>
          <p:cNvSpPr txBox="1"/>
          <p:nvPr/>
        </p:nvSpPr>
        <p:spPr>
          <a:xfrm>
            <a:off x="8917360" y="6408650"/>
            <a:ext cx="272346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Tech</a:t>
            </a:r>
            <a:endParaRPr b="0" i="0" sz="1400" u="none" cap="none" strike="noStrike">
              <a:solidFill>
                <a:srgbClr val="000000"/>
              </a:solidFill>
              <a:latin typeface="Arial"/>
              <a:ea typeface="Arial"/>
              <a:cs typeface="Arial"/>
              <a:sym typeface="Arial"/>
            </a:endParaRPr>
          </a:p>
        </p:txBody>
      </p:sp>
      <p:sp>
        <p:nvSpPr>
          <p:cNvPr id="830" name="Google Shape;830;p74"/>
          <p:cNvSpPr txBox="1"/>
          <p:nvPr/>
        </p:nvSpPr>
        <p:spPr>
          <a:xfrm>
            <a:off x="419100" y="1773936"/>
            <a:ext cx="4414272" cy="103412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200" u="none" cap="none" strike="noStrike">
              <a:solidFill>
                <a:srgbClr val="8F8F8F"/>
              </a:solidFill>
              <a:latin typeface="Arial"/>
              <a:ea typeface="Arial"/>
              <a:cs typeface="Arial"/>
              <a:sym typeface="Arial"/>
            </a:endParaRPr>
          </a:p>
          <a:p>
            <a:pPr indent="0" lvl="0" marL="0" marR="0" rtl="0" algn="l">
              <a:lnSpc>
                <a:spcPct val="114999"/>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200" u="none" cap="none" strike="noStrike">
              <a:solidFill>
                <a:srgbClr val="8F8F8F"/>
              </a:solidFill>
              <a:latin typeface="PT Serif"/>
              <a:ea typeface="PT Serif"/>
              <a:cs typeface="PT Serif"/>
              <a:sym typeface="PT Serif"/>
            </a:endParaRPr>
          </a:p>
          <a:p>
            <a:pPr indent="0" lvl="0" marL="0" marR="0" rtl="0" algn="l">
              <a:lnSpc>
                <a:spcPct val="114999"/>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200" u="none" cap="none" strike="noStrike">
              <a:solidFill>
                <a:srgbClr val="8F8F8F"/>
              </a:solidFill>
              <a:latin typeface="PT Serif"/>
              <a:ea typeface="PT Serif"/>
              <a:cs typeface="PT Serif"/>
              <a:sym typeface="PT Serif"/>
            </a:endParaRPr>
          </a:p>
          <a:p>
            <a:pPr indent="0" lvl="0" marL="0" marR="0" rtl="0" algn="l">
              <a:lnSpc>
                <a:spcPct val="114999"/>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0" lvl="0" marL="0" marR="0" rtl="0" algn="l">
              <a:lnSpc>
                <a:spcPct val="114999"/>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User Story</a:t>
            </a:r>
            <a:r>
              <a:rPr b="0" i="0" lang="en-US" sz="1200" u="none" cap="none" strike="noStrike">
                <a:solidFill>
                  <a:schemeClr val="dk1"/>
                </a:solidFill>
                <a:latin typeface="PT Serif"/>
                <a:ea typeface="PT Serif"/>
                <a:cs typeface="PT Serif"/>
                <a:sym typeface="PT Serif"/>
              </a:rPr>
              <a:t>: </a:t>
            </a:r>
            <a:r>
              <a:rPr b="0" i="0" lang="en-US" sz="1200" u="none" cap="none" strike="noStrike">
                <a:solidFill>
                  <a:srgbClr val="8F8F8F"/>
                </a:solidFill>
                <a:latin typeface="PT Serif"/>
                <a:ea typeface="PT Serif"/>
                <a:cs typeface="PT Serif"/>
                <a:sym typeface="PT Serif"/>
              </a:rPr>
              <a:t>Lorem</a:t>
            </a:r>
            <a:endParaRPr b="0" i="0" sz="1200" u="none" cap="none" strike="noStrike">
              <a:solidFill>
                <a:srgbClr val="000000"/>
              </a:solidFill>
              <a:latin typeface="Arial"/>
              <a:ea typeface="Arial"/>
              <a:cs typeface="Arial"/>
              <a:sym typeface="Arial"/>
            </a:endParaRPr>
          </a:p>
        </p:txBody>
      </p:sp>
      <p:sp>
        <p:nvSpPr>
          <p:cNvPr id="831" name="Google Shape;831;p74"/>
          <p:cNvSpPr txBox="1"/>
          <p:nvPr/>
        </p:nvSpPr>
        <p:spPr>
          <a:xfrm>
            <a:off x="8425546" y="6109251"/>
            <a:ext cx="3445011" cy="276959"/>
          </a:xfrm>
          <a:prstGeom prst="rect">
            <a:avLst/>
          </a:prstGeom>
          <a:noFill/>
          <a:ln>
            <a:noFill/>
          </a:ln>
        </p:spPr>
        <p:txBody>
          <a:bodyPr anchorCtr="0" anchor="t" bIns="45700" lIns="91425" spcFirstLastPara="1" rIns="91425" wrap="square" tIns="45700">
            <a:spAutoFit/>
          </a:bodyPr>
          <a:lstStyle/>
          <a:p>
            <a:pPr indent="0" lvl="1"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Source Sans Pro"/>
                <a:ea typeface="Source Sans Pro"/>
                <a:cs typeface="Source Sans Pro"/>
                <a:sym typeface="Source Sans Pro"/>
              </a:rPr>
              <a:t>Link </a:t>
            </a:r>
            <a:endParaRPr b="0" i="0" sz="1200" u="none" cap="none" strike="noStrike">
              <a:solidFill>
                <a:srgbClr val="000000"/>
              </a:solidFill>
              <a:latin typeface="Source Sans Pro"/>
              <a:ea typeface="Source Sans Pro"/>
              <a:cs typeface="Source Sans Pro"/>
              <a:sym typeface="Source Sans Pro"/>
            </a:endParaRPr>
          </a:p>
        </p:txBody>
      </p:sp>
      <p:sp>
        <p:nvSpPr>
          <p:cNvPr id="832" name="Google Shape;832;p74"/>
          <p:cNvSpPr txBox="1"/>
          <p:nvPr/>
        </p:nvSpPr>
        <p:spPr>
          <a:xfrm>
            <a:off x="185931" y="2832385"/>
            <a:ext cx="4312968" cy="3251874"/>
          </a:xfrm>
          <a:prstGeom prst="rect">
            <a:avLst/>
          </a:prstGeom>
          <a:noFill/>
          <a:ln>
            <a:noFill/>
          </a:ln>
        </p:spPr>
        <p:txBody>
          <a:bodyPr anchorCtr="0" anchor="t" bIns="45700" lIns="91425" spcFirstLastPara="1" rIns="91425" wrap="square" tIns="45700">
            <a:normAutofit/>
          </a:bodyPr>
          <a:lstStyle/>
          <a:p>
            <a:pPr indent="0" lvl="0" marL="139700" marR="0" rtl="0" algn="l">
              <a:lnSpc>
                <a:spcPct val="90000"/>
              </a:lnSpc>
              <a:spcBef>
                <a:spcPts val="1000"/>
              </a:spcBef>
              <a:spcAft>
                <a:spcPts val="0"/>
              </a:spcAft>
              <a:buClr>
                <a:schemeClr val="accent2"/>
              </a:buClr>
              <a:buSzPts val="1400"/>
              <a:buFont typeface="Noto Sans Symbols"/>
              <a:buNone/>
            </a:pPr>
            <a:r>
              <a:rPr b="0" i="0" lang="en-US" sz="16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800" u="none" cap="none" strike="noStrike">
              <a:solidFill>
                <a:schemeClr val="dk2"/>
              </a:solidFill>
              <a:latin typeface="PT Serif"/>
              <a:ea typeface="PT Serif"/>
              <a:cs typeface="PT Serif"/>
              <a:sym typeface="PT Serif"/>
            </a:endParaRPr>
          </a:p>
          <a:p>
            <a:pPr indent="0" lvl="0" marL="139700" marR="0" rtl="0" algn="l">
              <a:lnSpc>
                <a:spcPct val="90000"/>
              </a:lnSpc>
              <a:spcBef>
                <a:spcPts val="1000"/>
              </a:spcBef>
              <a:spcAft>
                <a:spcPts val="0"/>
              </a:spcAft>
              <a:buClr>
                <a:schemeClr val="accent2"/>
              </a:buClr>
              <a:buSzPts val="1400"/>
              <a:buFont typeface="Noto Sans Symbols"/>
              <a:buNone/>
            </a:pPr>
            <a:r>
              <a:rPr b="0" i="0" lang="en-US" sz="16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308610" lvl="1" marL="914400" marR="0" rtl="0" algn="l">
              <a:lnSpc>
                <a:spcPct val="90000"/>
              </a:lnSpc>
              <a:spcBef>
                <a:spcPts val="500"/>
              </a:spcBef>
              <a:spcAft>
                <a:spcPts val="0"/>
              </a:spcAft>
              <a:buClr>
                <a:schemeClr val="accent2"/>
              </a:buClr>
              <a:buSzPts val="1260"/>
              <a:buFont typeface="Noto Sans Symbols"/>
              <a:buChar char="▪"/>
            </a:pPr>
            <a:r>
              <a:rPr b="0" i="0" lang="en-US" sz="1400" u="none" cap="none" strike="noStrike">
                <a:solidFill>
                  <a:schemeClr val="dk2"/>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p:txBody>
      </p:sp>
      <p:sp>
        <p:nvSpPr>
          <p:cNvPr id="833" name="Google Shape;833;p74"/>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05-03 Sprint 1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5"/>
          <p:cNvSpPr txBox="1"/>
          <p:nvPr/>
        </p:nvSpPr>
        <p:spPr>
          <a:xfrm>
            <a:off x="410080" y="750806"/>
            <a:ext cx="3129534" cy="48243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Lorem</a:t>
            </a:r>
            <a:endParaRPr b="0" i="0" sz="2800" u="none" cap="none" strike="noStrike">
              <a:solidFill>
                <a:schemeClr val="dk1"/>
              </a:solidFill>
              <a:latin typeface="PT Serif"/>
              <a:ea typeface="PT Serif"/>
              <a:cs typeface="PT Serif"/>
              <a:sym typeface="PT Serif"/>
            </a:endParaRPr>
          </a:p>
        </p:txBody>
      </p:sp>
      <p:sp>
        <p:nvSpPr>
          <p:cNvPr id="839" name="Google Shape;839;p75"/>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840" name="Google Shape;840;p75"/>
          <p:cNvSpPr txBox="1"/>
          <p:nvPr/>
        </p:nvSpPr>
        <p:spPr>
          <a:xfrm>
            <a:off x="10881407" y="6408650"/>
            <a:ext cx="759418"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Design</a:t>
            </a:r>
            <a:endParaRPr b="0" i="0" sz="1800" u="none" cap="none" strike="noStrike">
              <a:solidFill>
                <a:schemeClr val="dk1"/>
              </a:solidFill>
              <a:latin typeface="Calibri"/>
              <a:ea typeface="Calibri"/>
              <a:cs typeface="Calibri"/>
              <a:sym typeface="Calibri"/>
            </a:endParaRPr>
          </a:p>
        </p:txBody>
      </p:sp>
      <p:sp>
        <p:nvSpPr>
          <p:cNvPr id="841" name="Google Shape;841;p75"/>
          <p:cNvSpPr txBox="1"/>
          <p:nvPr/>
        </p:nvSpPr>
        <p:spPr>
          <a:xfrm>
            <a:off x="420624" y="1773936"/>
            <a:ext cx="3104891" cy="49552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 </a:t>
            </a:r>
            <a:r>
              <a:rPr b="0" i="0" lang="en-US" sz="1400" u="none" cap="none" strike="noStrike">
                <a:solidFill>
                  <a:srgbClr val="8F8F8F"/>
                </a:solidFill>
                <a:latin typeface="PT Serif"/>
                <a:ea typeface="PT Serif"/>
                <a:cs typeface="PT Serif"/>
                <a:sym typeface="PT Serif"/>
              </a:rPr>
              <a:t>Lorem</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a:t>
            </a:r>
            <a:r>
              <a:rPr b="0" i="0" lang="en-US" sz="1400" u="none" cap="none" strike="noStrike">
                <a:solidFill>
                  <a:srgbClr val="8F8F8F"/>
                </a:solidFill>
                <a:latin typeface="PT Serif"/>
                <a:ea typeface="PT Serif"/>
                <a:cs typeface="PT Serif"/>
                <a:sym typeface="PT Serif"/>
              </a:rPr>
              <a:t> Lorem</a:t>
            </a:r>
            <a:endParaRPr b="0" i="0" sz="1400" u="none" cap="none" strike="noStrike">
              <a:solidFill>
                <a:srgbClr val="8F8F8F"/>
              </a:solidFill>
              <a:latin typeface="PT Serif"/>
              <a:ea typeface="PT Serif"/>
              <a:cs typeface="PT Serif"/>
              <a:sym typeface="PT Serif"/>
            </a:endParaRPr>
          </a:p>
        </p:txBody>
      </p:sp>
      <p:sp>
        <p:nvSpPr>
          <p:cNvPr id="842" name="Google Shape;842;p75"/>
          <p:cNvSpPr txBox="1"/>
          <p:nvPr/>
        </p:nvSpPr>
        <p:spPr>
          <a:xfrm>
            <a:off x="9131193" y="6122168"/>
            <a:ext cx="274320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Source Sans Pro"/>
                <a:ea typeface="Source Sans Pro"/>
                <a:cs typeface="Source Sans Pro"/>
                <a:sym typeface="Source Sans Pro"/>
              </a:rPr>
              <a:t>Link</a:t>
            </a:r>
            <a:endParaRPr b="0" i="0" sz="1200" u="none" cap="none" strike="noStrike">
              <a:solidFill>
                <a:srgbClr val="000000"/>
              </a:solidFill>
              <a:latin typeface="Source Sans Pro"/>
              <a:ea typeface="Source Sans Pro"/>
              <a:cs typeface="Source Sans Pro"/>
              <a:sym typeface="Source Sans Pro"/>
            </a:endParaRPr>
          </a:p>
        </p:txBody>
      </p:sp>
      <p:grpSp>
        <p:nvGrpSpPr>
          <p:cNvPr id="843" name="Google Shape;843;p75"/>
          <p:cNvGrpSpPr/>
          <p:nvPr/>
        </p:nvGrpSpPr>
        <p:grpSpPr>
          <a:xfrm>
            <a:off x="410431" y="309109"/>
            <a:ext cx="966093" cy="369094"/>
            <a:chOff x="410431" y="309109"/>
            <a:chExt cx="966093" cy="369094"/>
          </a:xfrm>
        </p:grpSpPr>
        <p:sp>
          <p:nvSpPr>
            <p:cNvPr id="844" name="Google Shape;844;p75"/>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chemeClr val="lt1"/>
                  </a:solidFill>
                  <a:latin typeface="Arial"/>
                  <a:ea typeface="Arial"/>
                  <a:cs typeface="Arial"/>
                  <a:sym typeface="Arial"/>
                </a:rPr>
                <a:t>2</a:t>
              </a:r>
              <a:endParaRPr b="0" i="0" sz="1200" u="none" cap="none" strike="noStrike">
                <a:solidFill>
                  <a:schemeClr val="lt1"/>
                </a:solidFill>
                <a:latin typeface="Arial"/>
                <a:ea typeface="Arial"/>
                <a:cs typeface="Arial"/>
                <a:sym typeface="Arial"/>
              </a:endParaRPr>
            </a:p>
          </p:txBody>
        </p:sp>
        <p:sp>
          <p:nvSpPr>
            <p:cNvPr id="845" name="Google Shape;845;p75"/>
            <p:cNvSpPr txBox="1"/>
            <p:nvPr/>
          </p:nvSpPr>
          <p:spPr>
            <a:xfrm>
              <a:off x="736498" y="309109"/>
              <a:ext cx="640026"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DESIGN</a:t>
              </a:r>
              <a:endParaRPr b="0" i="0" sz="1400" u="none" cap="none" strike="noStrike">
                <a:solidFill>
                  <a:srgbClr val="000000"/>
                </a:solidFill>
                <a:latin typeface="Arial"/>
                <a:ea typeface="Arial"/>
                <a:cs typeface="Arial"/>
                <a:sym typeface="Arial"/>
              </a:endParaRPr>
            </a:p>
          </p:txBody>
        </p:sp>
      </p:grpSp>
      <p:sp>
        <p:nvSpPr>
          <p:cNvPr id="846" name="Google Shape;846;p75"/>
          <p:cNvSpPr txBox="1"/>
          <p:nvPr/>
        </p:nvSpPr>
        <p:spPr>
          <a:xfrm>
            <a:off x="420624" y="2525902"/>
            <a:ext cx="3500333" cy="600164"/>
          </a:xfrm>
          <a:prstGeom prst="rect">
            <a:avLst/>
          </a:prstGeom>
          <a:noFill/>
          <a:ln>
            <a:noFill/>
          </a:ln>
        </p:spPr>
        <p:txBody>
          <a:bodyPr anchorCtr="0" anchor="t" bIns="45700" lIns="91425" spcFirstLastPara="1" rIns="91425" wrap="square" tIns="45700">
            <a:spAutoFit/>
          </a:bodyPr>
          <a:lstStyle/>
          <a:p>
            <a:pPr indent="-182880" lvl="0" marL="18288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 </a:t>
            </a:r>
            <a:endParaRPr b="0" i="0" sz="1400" u="none" cap="none" strike="noStrike">
              <a:solidFill>
                <a:srgbClr val="000000"/>
              </a:solidFill>
              <a:latin typeface="Arial"/>
              <a:ea typeface="Arial"/>
              <a:cs typeface="Arial"/>
              <a:sym typeface="Arial"/>
            </a:endParaRPr>
          </a:p>
          <a:p>
            <a:pPr indent="-182880" lvl="0" marL="18288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p:txBody>
      </p:sp>
      <p:sp>
        <p:nvSpPr>
          <p:cNvPr id="847" name="Google Shape;847;p75"/>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05-03 Sprint 1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6"/>
          <p:cNvSpPr txBox="1"/>
          <p:nvPr/>
        </p:nvSpPr>
        <p:spPr>
          <a:xfrm>
            <a:off x="410080" y="750806"/>
            <a:ext cx="3129534" cy="48243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Lorem</a:t>
            </a:r>
            <a:endParaRPr b="0" i="0" sz="2800" u="none" cap="none" strike="noStrike">
              <a:solidFill>
                <a:schemeClr val="dk1"/>
              </a:solidFill>
              <a:latin typeface="PT Serif"/>
              <a:ea typeface="PT Serif"/>
              <a:cs typeface="PT Serif"/>
              <a:sym typeface="PT Serif"/>
            </a:endParaRPr>
          </a:p>
        </p:txBody>
      </p:sp>
      <p:sp>
        <p:nvSpPr>
          <p:cNvPr id="853" name="Google Shape;853;p76"/>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854" name="Google Shape;854;p76"/>
          <p:cNvSpPr txBox="1"/>
          <p:nvPr/>
        </p:nvSpPr>
        <p:spPr>
          <a:xfrm>
            <a:off x="10881407" y="6408650"/>
            <a:ext cx="759418"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Design</a:t>
            </a:r>
            <a:endParaRPr b="0" i="0" sz="1800" u="none" cap="none" strike="noStrike">
              <a:solidFill>
                <a:schemeClr val="dk1"/>
              </a:solidFill>
              <a:latin typeface="Calibri"/>
              <a:ea typeface="Calibri"/>
              <a:cs typeface="Calibri"/>
              <a:sym typeface="Calibri"/>
            </a:endParaRPr>
          </a:p>
        </p:txBody>
      </p:sp>
      <p:sp>
        <p:nvSpPr>
          <p:cNvPr id="855" name="Google Shape;855;p76"/>
          <p:cNvSpPr txBox="1"/>
          <p:nvPr/>
        </p:nvSpPr>
        <p:spPr>
          <a:xfrm>
            <a:off x="420624" y="1773936"/>
            <a:ext cx="3104891" cy="49552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 </a:t>
            </a:r>
            <a:r>
              <a:rPr b="0" i="0" lang="en-US" sz="1400" u="none" cap="none" strike="noStrike">
                <a:solidFill>
                  <a:srgbClr val="8F8F8F"/>
                </a:solidFill>
                <a:latin typeface="PT Serif"/>
                <a:ea typeface="PT Serif"/>
                <a:cs typeface="PT Serif"/>
                <a:sym typeface="PT Serif"/>
              </a:rPr>
              <a:t>Lorem</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a:t>
            </a:r>
            <a:r>
              <a:rPr b="0" i="0" lang="en-US" sz="1400" u="none" cap="none" strike="noStrike">
                <a:solidFill>
                  <a:srgbClr val="8F8F8F"/>
                </a:solidFill>
                <a:latin typeface="PT Serif"/>
                <a:ea typeface="PT Serif"/>
                <a:cs typeface="PT Serif"/>
                <a:sym typeface="PT Serif"/>
              </a:rPr>
              <a:t> Lorem</a:t>
            </a:r>
            <a:endParaRPr b="0" i="0" sz="1400" u="none" cap="none" strike="noStrike">
              <a:solidFill>
                <a:srgbClr val="8F8F8F"/>
              </a:solidFill>
              <a:latin typeface="PT Serif"/>
              <a:ea typeface="PT Serif"/>
              <a:cs typeface="PT Serif"/>
              <a:sym typeface="PT Serif"/>
            </a:endParaRPr>
          </a:p>
        </p:txBody>
      </p:sp>
      <p:sp>
        <p:nvSpPr>
          <p:cNvPr id="856" name="Google Shape;856;p76"/>
          <p:cNvSpPr txBox="1"/>
          <p:nvPr/>
        </p:nvSpPr>
        <p:spPr>
          <a:xfrm>
            <a:off x="9131193" y="6122168"/>
            <a:ext cx="274320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Source Sans Pro"/>
                <a:ea typeface="Source Sans Pro"/>
                <a:cs typeface="Source Sans Pro"/>
                <a:sym typeface="Source Sans Pro"/>
              </a:rPr>
              <a:t>Link</a:t>
            </a:r>
            <a:endParaRPr b="0" i="0" sz="1200" u="none" cap="none" strike="noStrike">
              <a:solidFill>
                <a:srgbClr val="000000"/>
              </a:solidFill>
              <a:latin typeface="Source Sans Pro"/>
              <a:ea typeface="Source Sans Pro"/>
              <a:cs typeface="Source Sans Pro"/>
              <a:sym typeface="Source Sans Pro"/>
            </a:endParaRPr>
          </a:p>
        </p:txBody>
      </p:sp>
      <p:grpSp>
        <p:nvGrpSpPr>
          <p:cNvPr id="857" name="Google Shape;857;p76"/>
          <p:cNvGrpSpPr/>
          <p:nvPr/>
        </p:nvGrpSpPr>
        <p:grpSpPr>
          <a:xfrm>
            <a:off x="410431" y="309109"/>
            <a:ext cx="966093" cy="369094"/>
            <a:chOff x="410431" y="309109"/>
            <a:chExt cx="966093" cy="369094"/>
          </a:xfrm>
        </p:grpSpPr>
        <p:sp>
          <p:nvSpPr>
            <p:cNvPr id="858" name="Google Shape;858;p76"/>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2</a:t>
              </a:r>
              <a:endParaRPr b="0" i="0" sz="1200" u="none" cap="none" strike="noStrike">
                <a:solidFill>
                  <a:srgbClr val="000000"/>
                </a:solidFill>
                <a:latin typeface="Arial"/>
                <a:ea typeface="Arial"/>
                <a:cs typeface="Arial"/>
                <a:sym typeface="Arial"/>
              </a:endParaRPr>
            </a:p>
          </p:txBody>
        </p:sp>
        <p:sp>
          <p:nvSpPr>
            <p:cNvPr id="859" name="Google Shape;859;p76"/>
            <p:cNvSpPr txBox="1"/>
            <p:nvPr/>
          </p:nvSpPr>
          <p:spPr>
            <a:xfrm>
              <a:off x="736498" y="309109"/>
              <a:ext cx="640026"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DESIGN</a:t>
              </a:r>
              <a:endParaRPr b="0" i="0" sz="1400" u="none" cap="none" strike="noStrike">
                <a:solidFill>
                  <a:srgbClr val="000000"/>
                </a:solidFill>
                <a:latin typeface="Arial"/>
                <a:ea typeface="Arial"/>
                <a:cs typeface="Arial"/>
                <a:sym typeface="Arial"/>
              </a:endParaRPr>
            </a:p>
          </p:txBody>
        </p:sp>
      </p:grpSp>
      <p:sp>
        <p:nvSpPr>
          <p:cNvPr id="860" name="Google Shape;860;p76"/>
          <p:cNvSpPr txBox="1"/>
          <p:nvPr/>
        </p:nvSpPr>
        <p:spPr>
          <a:xfrm>
            <a:off x="420624" y="2525902"/>
            <a:ext cx="3500333" cy="600164"/>
          </a:xfrm>
          <a:prstGeom prst="rect">
            <a:avLst/>
          </a:prstGeom>
          <a:noFill/>
          <a:ln>
            <a:noFill/>
          </a:ln>
        </p:spPr>
        <p:txBody>
          <a:bodyPr anchorCtr="0" anchor="t" bIns="45700" lIns="91425" spcFirstLastPara="1" rIns="91425" wrap="square" tIns="45700">
            <a:spAutoFit/>
          </a:bodyPr>
          <a:lstStyle/>
          <a:p>
            <a:pPr indent="-182880" lvl="0" marL="18288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 </a:t>
            </a:r>
            <a:endParaRPr b="0" i="0" sz="1400" u="none" cap="none" strike="noStrike">
              <a:solidFill>
                <a:srgbClr val="000000"/>
              </a:solidFill>
              <a:latin typeface="Arial"/>
              <a:ea typeface="Arial"/>
              <a:cs typeface="Arial"/>
              <a:sym typeface="Arial"/>
            </a:endParaRPr>
          </a:p>
          <a:p>
            <a:pPr indent="-182880" lvl="0" marL="182880" marR="0" rtl="0" algn="l">
              <a:lnSpc>
                <a:spcPct val="100000"/>
              </a:lnSpc>
              <a:spcBef>
                <a:spcPts val="60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p:txBody>
      </p:sp>
      <p:sp>
        <p:nvSpPr>
          <p:cNvPr id="861" name="Google Shape;861;p76"/>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05-03 Sprint 1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7"/>
          <p:cNvSpPr txBox="1"/>
          <p:nvPr/>
        </p:nvSpPr>
        <p:spPr>
          <a:xfrm>
            <a:off x="410079" y="750806"/>
            <a:ext cx="11064890" cy="62344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Lorem</a:t>
            </a:r>
            <a:endParaRPr b="0" i="0" sz="2800" u="none" cap="none" strike="noStrike">
              <a:solidFill>
                <a:schemeClr val="dk1"/>
              </a:solidFill>
              <a:latin typeface="PT Serif"/>
              <a:ea typeface="PT Serif"/>
              <a:cs typeface="PT Serif"/>
              <a:sym typeface="PT Serif"/>
            </a:endParaRPr>
          </a:p>
        </p:txBody>
      </p:sp>
      <p:sp>
        <p:nvSpPr>
          <p:cNvPr id="867" name="Google Shape;867;p77"/>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05-03 Sprint 1 Demo</a:t>
            </a:r>
            <a:endParaRPr b="0" i="0" sz="1200" u="none" cap="none" strike="noStrike">
              <a:solidFill>
                <a:srgbClr val="747C74"/>
              </a:solidFill>
              <a:latin typeface="Calibri"/>
              <a:ea typeface="Calibri"/>
              <a:cs typeface="Calibri"/>
              <a:sym typeface="Calibri"/>
            </a:endParaRPr>
          </a:p>
        </p:txBody>
      </p:sp>
      <p:sp>
        <p:nvSpPr>
          <p:cNvPr id="868" name="Google Shape;868;p77"/>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869" name="Google Shape;869;p77"/>
          <p:cNvSpPr txBox="1"/>
          <p:nvPr/>
        </p:nvSpPr>
        <p:spPr>
          <a:xfrm>
            <a:off x="10881407" y="6408650"/>
            <a:ext cx="759418"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Product</a:t>
            </a:r>
            <a:endParaRPr b="0" i="0" sz="1800" u="none" cap="none" strike="noStrike">
              <a:solidFill>
                <a:schemeClr val="dk1"/>
              </a:solidFill>
              <a:latin typeface="Calibri"/>
              <a:ea typeface="Calibri"/>
              <a:cs typeface="Calibri"/>
              <a:sym typeface="Calibri"/>
            </a:endParaRPr>
          </a:p>
        </p:txBody>
      </p:sp>
      <p:sp>
        <p:nvSpPr>
          <p:cNvPr id="870" name="Google Shape;870;p77"/>
          <p:cNvSpPr txBox="1"/>
          <p:nvPr/>
        </p:nvSpPr>
        <p:spPr>
          <a:xfrm>
            <a:off x="415661" y="1777822"/>
            <a:ext cx="11059307" cy="49552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a:t>
            </a:r>
            <a:r>
              <a:rPr b="0" i="0" lang="en-US" sz="1400" u="none" cap="none" strike="noStrike">
                <a:solidFill>
                  <a:srgbClr val="8F8F8F"/>
                </a:solidFill>
                <a:latin typeface="PT Serif"/>
                <a:ea typeface="PT Serif"/>
                <a:cs typeface="PT Serif"/>
                <a:sym typeface="PT Serif"/>
              </a:rPr>
              <a:t> Lorem</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PT Serif"/>
                <a:ea typeface="PT Serif"/>
                <a:cs typeface="PT Serif"/>
                <a:sym typeface="PT Serif"/>
              </a:rPr>
              <a:t>User Story:</a:t>
            </a:r>
            <a:r>
              <a:rPr b="0" i="0" lang="en-US" sz="1400" u="none" cap="none" strike="noStrike">
                <a:solidFill>
                  <a:srgbClr val="8F8F8F"/>
                </a:solidFill>
                <a:latin typeface="PT Serif"/>
                <a:ea typeface="PT Serif"/>
                <a:cs typeface="PT Serif"/>
                <a:sym typeface="PT Serif"/>
              </a:rPr>
              <a:t> Lorem</a:t>
            </a:r>
            <a:endParaRPr b="0" i="0" sz="1400" u="none" cap="none" strike="noStrike">
              <a:solidFill>
                <a:srgbClr val="000000"/>
              </a:solidFill>
              <a:latin typeface="Arial"/>
              <a:ea typeface="Arial"/>
              <a:cs typeface="Arial"/>
              <a:sym typeface="Arial"/>
            </a:endParaRPr>
          </a:p>
        </p:txBody>
      </p:sp>
      <p:sp>
        <p:nvSpPr>
          <p:cNvPr id="871" name="Google Shape;871;p77"/>
          <p:cNvSpPr txBox="1"/>
          <p:nvPr/>
        </p:nvSpPr>
        <p:spPr>
          <a:xfrm>
            <a:off x="9131193" y="6122168"/>
            <a:ext cx="274320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Source Sans Pro"/>
                <a:ea typeface="Source Sans Pro"/>
                <a:cs typeface="Source Sans Pro"/>
                <a:sym typeface="Source Sans Pro"/>
              </a:rPr>
              <a:t>Link</a:t>
            </a:r>
            <a:endParaRPr b="0" i="0" sz="1200" u="none" cap="none" strike="noStrike">
              <a:solidFill>
                <a:srgbClr val="000000"/>
              </a:solidFill>
              <a:latin typeface="Source Sans Pro"/>
              <a:ea typeface="Source Sans Pro"/>
              <a:cs typeface="Source Sans Pro"/>
              <a:sym typeface="Source Sans Pro"/>
            </a:endParaRPr>
          </a:p>
        </p:txBody>
      </p:sp>
      <p:grpSp>
        <p:nvGrpSpPr>
          <p:cNvPr id="872" name="Google Shape;872;p77"/>
          <p:cNvGrpSpPr/>
          <p:nvPr/>
        </p:nvGrpSpPr>
        <p:grpSpPr>
          <a:xfrm>
            <a:off x="411480" y="310896"/>
            <a:ext cx="1168498" cy="445321"/>
            <a:chOff x="410431" y="309109"/>
            <a:chExt cx="1123749" cy="369094"/>
          </a:xfrm>
        </p:grpSpPr>
        <p:sp>
          <p:nvSpPr>
            <p:cNvPr id="873" name="Google Shape;873;p77"/>
            <p:cNvSpPr/>
            <p:nvPr/>
          </p:nvSpPr>
          <p:spPr>
            <a:xfrm>
              <a:off x="410431" y="313703"/>
              <a:ext cx="250196" cy="228350"/>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3</a:t>
              </a:r>
              <a:endParaRPr b="0" i="0" sz="1200" u="none" cap="none" strike="noStrike">
                <a:solidFill>
                  <a:srgbClr val="FFFFFF"/>
                </a:solidFill>
                <a:latin typeface="PT Serif"/>
                <a:ea typeface="PT Serif"/>
                <a:cs typeface="PT Serif"/>
                <a:sym typeface="PT Serif"/>
              </a:endParaRPr>
            </a:p>
          </p:txBody>
        </p:sp>
        <p:sp>
          <p:nvSpPr>
            <p:cNvPr id="874" name="Google Shape;874;p77"/>
            <p:cNvSpPr txBox="1"/>
            <p:nvPr/>
          </p:nvSpPr>
          <p:spPr>
            <a:xfrm>
              <a:off x="736498" y="309109"/>
              <a:ext cx="797682"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PRODUCT</a:t>
              </a:r>
              <a:endParaRPr b="0" i="0" sz="1400" u="none" cap="none" strike="noStrike">
                <a:solidFill>
                  <a:srgbClr val="000000"/>
                </a:solidFill>
                <a:latin typeface="Arial"/>
                <a:ea typeface="Arial"/>
                <a:cs typeface="Arial"/>
                <a:sym typeface="Arial"/>
              </a:endParaRPr>
            </a:p>
          </p:txBody>
        </p:sp>
      </p:grpSp>
      <p:sp>
        <p:nvSpPr>
          <p:cNvPr id="875" name="Google Shape;875;p77"/>
          <p:cNvSpPr txBox="1"/>
          <p:nvPr/>
        </p:nvSpPr>
        <p:spPr>
          <a:xfrm>
            <a:off x="219456" y="2523744"/>
            <a:ext cx="2743199" cy="5232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PT Serif"/>
                <a:ea typeface="PT Serif"/>
                <a:cs typeface="PT Serif"/>
                <a:sym typeface="PT Serif"/>
              </a:rPr>
              <a:t>Lorem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9" name="Shape 879"/>
        <p:cNvGrpSpPr/>
        <p:nvPr/>
      </p:nvGrpSpPr>
      <p:grpSpPr>
        <a:xfrm>
          <a:off x="0" y="0"/>
          <a:ext cx="0" cy="0"/>
          <a:chOff x="0" y="0"/>
          <a:chExt cx="0" cy="0"/>
        </a:xfrm>
      </p:grpSpPr>
      <p:sp>
        <p:nvSpPr>
          <p:cNvPr id="880" name="Google Shape;880;p78"/>
          <p:cNvSpPr/>
          <p:nvPr/>
        </p:nvSpPr>
        <p:spPr>
          <a:xfrm>
            <a:off x="1359414" y="1784146"/>
            <a:ext cx="2077456" cy="4343910"/>
          </a:xfrm>
          <a:prstGeom prst="rect">
            <a:avLst/>
          </a:prstGeom>
          <a:solidFill>
            <a:srgbClr val="D3E9F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DFFFD"/>
              </a:solidFill>
              <a:latin typeface="PT Serif"/>
              <a:ea typeface="PT Serif"/>
              <a:cs typeface="PT Serif"/>
              <a:sym typeface="PT Serif"/>
            </a:endParaRPr>
          </a:p>
        </p:txBody>
      </p:sp>
      <p:cxnSp>
        <p:nvCxnSpPr>
          <p:cNvPr id="881" name="Google Shape;881;p78"/>
          <p:cNvCxnSpPr/>
          <p:nvPr/>
        </p:nvCxnSpPr>
        <p:spPr>
          <a:xfrm>
            <a:off x="11498181" y="1746163"/>
            <a:ext cx="0" cy="4345725"/>
          </a:xfrm>
          <a:prstGeom prst="straightConnector1">
            <a:avLst/>
          </a:prstGeom>
          <a:noFill/>
          <a:ln cap="flat" cmpd="sng" w="9525">
            <a:solidFill>
              <a:srgbClr val="7F7F7F"/>
            </a:solidFill>
            <a:prstDash val="solid"/>
            <a:round/>
            <a:headEnd len="sm" w="sm" type="none"/>
            <a:tailEnd len="sm" w="sm" type="none"/>
          </a:ln>
        </p:spPr>
      </p:cxnSp>
      <p:sp>
        <p:nvSpPr>
          <p:cNvPr id="882" name="Google Shape;882;p78"/>
          <p:cNvSpPr txBox="1"/>
          <p:nvPr>
            <p:ph type="title"/>
          </p:nvPr>
        </p:nvSpPr>
        <p:spPr>
          <a:xfrm>
            <a:off x="287025" y="380189"/>
            <a:ext cx="11353800" cy="7469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Sprint 1 will run April 20 to May 3</a:t>
            </a:r>
            <a:r>
              <a:rPr baseline="30000" lang="en-US"/>
              <a:t>rd</a:t>
            </a:r>
            <a:endParaRPr/>
          </a:p>
        </p:txBody>
      </p:sp>
      <p:sp>
        <p:nvSpPr>
          <p:cNvPr id="883" name="Google Shape;883;p78"/>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884" name="Google Shape;884;p78"/>
          <p:cNvSpPr txBox="1"/>
          <p:nvPr/>
        </p:nvSpPr>
        <p:spPr>
          <a:xfrm>
            <a:off x="1409511" y="1805982"/>
            <a:ext cx="658087"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 04/20 – 04/26</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885" name="Google Shape;885;p78"/>
          <p:cNvSpPr txBox="1"/>
          <p:nvPr/>
        </p:nvSpPr>
        <p:spPr>
          <a:xfrm>
            <a:off x="2442401" y="1822797"/>
            <a:ext cx="662157"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2: 04/27 – 05/03</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886" name="Google Shape;886;p78"/>
          <p:cNvSpPr txBox="1"/>
          <p:nvPr/>
        </p:nvSpPr>
        <p:spPr>
          <a:xfrm>
            <a:off x="3532243" y="1817161"/>
            <a:ext cx="674520"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3: 05/04 – 05/10</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887" name="Google Shape;887;p78"/>
          <p:cNvSpPr txBox="1"/>
          <p:nvPr/>
        </p:nvSpPr>
        <p:spPr>
          <a:xfrm>
            <a:off x="4596502" y="1815352"/>
            <a:ext cx="616179"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4: 05/11- 05/17</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888" name="Google Shape;888;p78"/>
          <p:cNvSpPr txBox="1"/>
          <p:nvPr/>
        </p:nvSpPr>
        <p:spPr>
          <a:xfrm>
            <a:off x="6628815" y="1817701"/>
            <a:ext cx="656498"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6: 05/25 – 05/31</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889" name="Google Shape;889;p78"/>
          <p:cNvSpPr txBox="1"/>
          <p:nvPr/>
        </p:nvSpPr>
        <p:spPr>
          <a:xfrm>
            <a:off x="5637808" y="1805982"/>
            <a:ext cx="667633"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5: 05/18 – 05/24</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890" name="Google Shape;890;p78"/>
          <p:cNvSpPr txBox="1"/>
          <p:nvPr/>
        </p:nvSpPr>
        <p:spPr>
          <a:xfrm>
            <a:off x="1362215" y="1571005"/>
            <a:ext cx="616179"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1</a:t>
            </a:r>
            <a:endParaRPr b="0" i="0" sz="1400" u="none" cap="none" strike="noStrike">
              <a:solidFill>
                <a:srgbClr val="000000"/>
              </a:solidFill>
              <a:latin typeface="Arial"/>
              <a:ea typeface="Arial"/>
              <a:cs typeface="Arial"/>
              <a:sym typeface="Arial"/>
            </a:endParaRPr>
          </a:p>
        </p:txBody>
      </p:sp>
      <p:sp>
        <p:nvSpPr>
          <p:cNvPr id="891" name="Google Shape;891;p78"/>
          <p:cNvSpPr txBox="1"/>
          <p:nvPr/>
        </p:nvSpPr>
        <p:spPr>
          <a:xfrm>
            <a:off x="3512389" y="1571005"/>
            <a:ext cx="616179"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2</a:t>
            </a:r>
            <a:endParaRPr b="0" i="0" sz="1400" u="none" cap="none" strike="noStrike">
              <a:solidFill>
                <a:srgbClr val="000000"/>
              </a:solidFill>
              <a:latin typeface="Arial"/>
              <a:ea typeface="Arial"/>
              <a:cs typeface="Arial"/>
              <a:sym typeface="Arial"/>
            </a:endParaRPr>
          </a:p>
        </p:txBody>
      </p:sp>
      <p:sp>
        <p:nvSpPr>
          <p:cNvPr id="892" name="Google Shape;892;p78"/>
          <p:cNvSpPr txBox="1"/>
          <p:nvPr/>
        </p:nvSpPr>
        <p:spPr>
          <a:xfrm>
            <a:off x="5595468" y="1571005"/>
            <a:ext cx="616179"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3</a:t>
            </a:r>
            <a:endParaRPr b="0" i="0" sz="1400" u="none" cap="none" strike="noStrike">
              <a:solidFill>
                <a:srgbClr val="000000"/>
              </a:solidFill>
              <a:latin typeface="Arial"/>
              <a:ea typeface="Arial"/>
              <a:cs typeface="Arial"/>
              <a:sym typeface="Arial"/>
            </a:endParaRPr>
          </a:p>
        </p:txBody>
      </p:sp>
      <p:sp>
        <p:nvSpPr>
          <p:cNvPr id="893" name="Google Shape;893;p78"/>
          <p:cNvSpPr txBox="1"/>
          <p:nvPr/>
        </p:nvSpPr>
        <p:spPr>
          <a:xfrm>
            <a:off x="7633928" y="1822925"/>
            <a:ext cx="66084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7: 06/01 – 06/07</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894" name="Google Shape;894;p78"/>
          <p:cNvSpPr txBox="1"/>
          <p:nvPr/>
        </p:nvSpPr>
        <p:spPr>
          <a:xfrm>
            <a:off x="7559976" y="1571003"/>
            <a:ext cx="845348"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4</a:t>
            </a:r>
            <a:endParaRPr b="0" i="0" sz="1400" u="none" cap="none" strike="noStrike">
              <a:solidFill>
                <a:srgbClr val="000000"/>
              </a:solidFill>
              <a:latin typeface="Arial"/>
              <a:ea typeface="Arial"/>
              <a:cs typeface="Arial"/>
              <a:sym typeface="Arial"/>
            </a:endParaRPr>
          </a:p>
        </p:txBody>
      </p:sp>
      <p:sp>
        <p:nvSpPr>
          <p:cNvPr id="895" name="Google Shape;895;p78"/>
          <p:cNvSpPr/>
          <p:nvPr/>
        </p:nvSpPr>
        <p:spPr>
          <a:xfrm>
            <a:off x="3493561" y="4497348"/>
            <a:ext cx="2039487" cy="293432"/>
          </a:xfrm>
          <a:prstGeom prst="rect">
            <a:avLst/>
          </a:prstGeom>
          <a:solidFill>
            <a:schemeClr val="accent6"/>
          </a:solidFill>
          <a:ln>
            <a:noFill/>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850" u="none" cap="none" strike="noStrike">
                <a:solidFill>
                  <a:schemeClr val="accent1"/>
                </a:solidFill>
                <a:latin typeface="Source Sans Pro"/>
                <a:ea typeface="Source Sans Pro"/>
                <a:cs typeface="Source Sans Pro"/>
                <a:sym typeface="Source Sans Pro"/>
              </a:rPr>
              <a:t>HH: Tech discovery</a:t>
            </a:r>
            <a:endParaRPr b="0" i="0" sz="850" u="none" cap="none" strike="noStrike">
              <a:solidFill>
                <a:schemeClr val="accent1"/>
              </a:solidFill>
              <a:latin typeface="Source Sans Pro"/>
              <a:ea typeface="Source Sans Pro"/>
              <a:cs typeface="Source Sans Pro"/>
              <a:sym typeface="Source Sans Pro"/>
            </a:endParaRPr>
          </a:p>
        </p:txBody>
      </p:sp>
      <p:sp>
        <p:nvSpPr>
          <p:cNvPr id="896" name="Google Shape;896;p78"/>
          <p:cNvSpPr/>
          <p:nvPr/>
        </p:nvSpPr>
        <p:spPr>
          <a:xfrm>
            <a:off x="9541333" y="4843688"/>
            <a:ext cx="1930065" cy="35318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chemeClr val="accent1"/>
                </a:solidFill>
                <a:latin typeface="Source Sans Pro"/>
                <a:ea typeface="Source Sans Pro"/>
                <a:cs typeface="Source Sans Pro"/>
                <a:sym typeface="Source Sans Pro"/>
              </a:rPr>
              <a:t>HH: Proposed tech integrations based off research findings</a:t>
            </a:r>
            <a:endParaRPr b="0" i="0" sz="1400" u="none" cap="none" strike="noStrike">
              <a:solidFill>
                <a:srgbClr val="000000"/>
              </a:solidFill>
              <a:latin typeface="Arial"/>
              <a:ea typeface="Arial"/>
              <a:cs typeface="Arial"/>
              <a:sym typeface="Arial"/>
            </a:endParaRPr>
          </a:p>
        </p:txBody>
      </p:sp>
      <p:sp>
        <p:nvSpPr>
          <p:cNvPr id="897" name="Google Shape;897;p78"/>
          <p:cNvSpPr/>
          <p:nvPr/>
        </p:nvSpPr>
        <p:spPr>
          <a:xfrm>
            <a:off x="509879" y="2122972"/>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Product &amp; Delivery</a:t>
            </a:r>
            <a:endParaRPr b="1" i="0" sz="900" u="none" cap="none" strike="noStrike">
              <a:solidFill>
                <a:schemeClr val="dk2"/>
              </a:solidFill>
              <a:latin typeface="Source Sans Pro SemiBold"/>
              <a:ea typeface="Source Sans Pro SemiBold"/>
              <a:cs typeface="Source Sans Pro SemiBold"/>
              <a:sym typeface="Source Sans Pro SemiBold"/>
            </a:endParaRPr>
          </a:p>
        </p:txBody>
      </p:sp>
      <p:sp>
        <p:nvSpPr>
          <p:cNvPr id="898" name="Google Shape;898;p78"/>
          <p:cNvSpPr/>
          <p:nvPr/>
        </p:nvSpPr>
        <p:spPr>
          <a:xfrm>
            <a:off x="511559" y="4522330"/>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Engineering &amp; Development</a:t>
            </a:r>
            <a:endParaRPr b="1" i="0" sz="900" u="none" cap="none" strike="noStrike">
              <a:solidFill>
                <a:schemeClr val="dk2"/>
              </a:solidFill>
              <a:latin typeface="Source Sans Pro SemiBold"/>
              <a:ea typeface="Source Sans Pro SemiBold"/>
              <a:cs typeface="Source Sans Pro SemiBold"/>
              <a:sym typeface="Source Sans Pro SemiBold"/>
            </a:endParaRPr>
          </a:p>
        </p:txBody>
      </p:sp>
      <p:sp>
        <p:nvSpPr>
          <p:cNvPr id="899" name="Google Shape;899;p78"/>
          <p:cNvSpPr txBox="1"/>
          <p:nvPr/>
        </p:nvSpPr>
        <p:spPr>
          <a:xfrm>
            <a:off x="10619442" y="3554876"/>
            <a:ext cx="529394" cy="28713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Voice of Veteran </a:t>
            </a:r>
            <a:endParaRPr b="0" i="0" sz="900" u="none" cap="none" strike="noStrike">
              <a:solidFill>
                <a:srgbClr val="202120"/>
              </a:solidFill>
              <a:latin typeface="PT Serif"/>
              <a:ea typeface="PT Serif"/>
              <a:cs typeface="PT Serif"/>
              <a:sym typeface="PT Serif"/>
            </a:endParaRPr>
          </a:p>
        </p:txBody>
      </p:sp>
      <p:sp>
        <p:nvSpPr>
          <p:cNvPr id="900" name="Google Shape;900;p78"/>
          <p:cNvSpPr txBox="1"/>
          <p:nvPr/>
        </p:nvSpPr>
        <p:spPr>
          <a:xfrm>
            <a:off x="8650305" y="3572420"/>
            <a:ext cx="529394" cy="28713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Voice of Veteran </a:t>
            </a:r>
            <a:endParaRPr b="0" i="0" sz="900" u="none" cap="none" strike="noStrike">
              <a:solidFill>
                <a:srgbClr val="202120"/>
              </a:solidFill>
              <a:latin typeface="PT Serif"/>
              <a:ea typeface="PT Serif"/>
              <a:cs typeface="PT Serif"/>
              <a:sym typeface="PT Serif"/>
            </a:endParaRPr>
          </a:p>
        </p:txBody>
      </p:sp>
      <p:sp>
        <p:nvSpPr>
          <p:cNvPr id="901" name="Google Shape;901;p78"/>
          <p:cNvSpPr/>
          <p:nvPr/>
        </p:nvSpPr>
        <p:spPr>
          <a:xfrm>
            <a:off x="10657414" y="3420232"/>
            <a:ext cx="82296" cy="82576"/>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02" name="Google Shape;902;p78"/>
          <p:cNvSpPr/>
          <p:nvPr/>
        </p:nvSpPr>
        <p:spPr>
          <a:xfrm>
            <a:off x="8656708" y="3423072"/>
            <a:ext cx="82296" cy="82576"/>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03" name="Google Shape;903;p78"/>
          <p:cNvSpPr/>
          <p:nvPr/>
        </p:nvSpPr>
        <p:spPr>
          <a:xfrm>
            <a:off x="523016" y="3460246"/>
            <a:ext cx="708724" cy="415498"/>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User Experience &amp; Design</a:t>
            </a:r>
            <a:endParaRPr b="1" i="0" sz="900" u="none" cap="none" strike="noStrike">
              <a:solidFill>
                <a:schemeClr val="dk2"/>
              </a:solidFill>
              <a:latin typeface="Source Sans Pro SemiBold"/>
              <a:ea typeface="Source Sans Pro SemiBold"/>
              <a:cs typeface="Source Sans Pro SemiBold"/>
              <a:sym typeface="Source Sans Pro SemiBold"/>
            </a:endParaRPr>
          </a:p>
        </p:txBody>
      </p:sp>
      <p:pic>
        <p:nvPicPr>
          <p:cNvPr id="904" name="Google Shape;904;p78"/>
          <p:cNvPicPr preferRelativeResize="0"/>
          <p:nvPr/>
        </p:nvPicPr>
        <p:blipFill rotWithShape="1">
          <a:blip r:embed="rId3">
            <a:alphaModFix/>
          </a:blip>
          <a:srcRect b="0" l="0" r="0" t="0"/>
          <a:stretch/>
        </p:blipFill>
        <p:spPr>
          <a:xfrm>
            <a:off x="524399" y="3928136"/>
            <a:ext cx="265176" cy="265176"/>
          </a:xfrm>
          <a:prstGeom prst="rect">
            <a:avLst/>
          </a:prstGeom>
          <a:noFill/>
          <a:ln>
            <a:noFill/>
          </a:ln>
        </p:spPr>
      </p:pic>
      <p:pic>
        <p:nvPicPr>
          <p:cNvPr id="905" name="Google Shape;905;p78"/>
          <p:cNvPicPr preferRelativeResize="0"/>
          <p:nvPr/>
        </p:nvPicPr>
        <p:blipFill rotWithShape="1">
          <a:blip r:embed="rId4">
            <a:alphaModFix/>
          </a:blip>
          <a:srcRect b="0" l="0" r="0" t="0"/>
          <a:stretch/>
        </p:blipFill>
        <p:spPr>
          <a:xfrm>
            <a:off x="524399" y="2487990"/>
            <a:ext cx="265176" cy="265176"/>
          </a:xfrm>
          <a:prstGeom prst="rect">
            <a:avLst/>
          </a:prstGeom>
          <a:noFill/>
          <a:ln>
            <a:noFill/>
          </a:ln>
        </p:spPr>
      </p:pic>
      <p:cxnSp>
        <p:nvCxnSpPr>
          <p:cNvPr id="906" name="Google Shape;906;p78"/>
          <p:cNvCxnSpPr/>
          <p:nvPr/>
        </p:nvCxnSpPr>
        <p:spPr>
          <a:xfrm>
            <a:off x="5577451" y="1745476"/>
            <a:ext cx="0" cy="4345725"/>
          </a:xfrm>
          <a:prstGeom prst="straightConnector1">
            <a:avLst/>
          </a:prstGeom>
          <a:noFill/>
          <a:ln cap="flat" cmpd="sng" w="9525">
            <a:solidFill>
              <a:srgbClr val="7F7F7F"/>
            </a:solidFill>
            <a:prstDash val="solid"/>
            <a:round/>
            <a:headEnd len="sm" w="sm" type="none"/>
            <a:tailEnd len="sm" w="sm" type="none"/>
          </a:ln>
        </p:spPr>
      </p:cxnSp>
      <p:cxnSp>
        <p:nvCxnSpPr>
          <p:cNvPr id="907" name="Google Shape;907;p78"/>
          <p:cNvCxnSpPr/>
          <p:nvPr/>
        </p:nvCxnSpPr>
        <p:spPr>
          <a:xfrm>
            <a:off x="385174" y="1732338"/>
            <a:ext cx="0" cy="4345725"/>
          </a:xfrm>
          <a:prstGeom prst="straightConnector1">
            <a:avLst/>
          </a:prstGeom>
          <a:noFill/>
          <a:ln cap="flat" cmpd="sng" w="9525">
            <a:solidFill>
              <a:srgbClr val="C7C7C7"/>
            </a:solidFill>
            <a:prstDash val="dot"/>
            <a:round/>
            <a:headEnd len="sm" w="sm" type="none"/>
            <a:tailEnd len="sm" w="sm" type="none"/>
          </a:ln>
        </p:spPr>
      </p:cxnSp>
      <p:cxnSp>
        <p:nvCxnSpPr>
          <p:cNvPr id="908" name="Google Shape;908;p78"/>
          <p:cNvCxnSpPr/>
          <p:nvPr/>
        </p:nvCxnSpPr>
        <p:spPr>
          <a:xfrm>
            <a:off x="1323782" y="1745476"/>
            <a:ext cx="0" cy="4345725"/>
          </a:xfrm>
          <a:prstGeom prst="straightConnector1">
            <a:avLst/>
          </a:prstGeom>
          <a:noFill/>
          <a:ln cap="flat" cmpd="sng" w="9525">
            <a:solidFill>
              <a:srgbClr val="7F7F7F"/>
            </a:solidFill>
            <a:prstDash val="solid"/>
            <a:round/>
            <a:headEnd len="sm" w="sm" type="none"/>
            <a:tailEnd len="sm" w="sm" type="none"/>
          </a:ln>
        </p:spPr>
      </p:cxnSp>
      <p:cxnSp>
        <p:nvCxnSpPr>
          <p:cNvPr id="909" name="Google Shape;909;p78"/>
          <p:cNvCxnSpPr/>
          <p:nvPr/>
        </p:nvCxnSpPr>
        <p:spPr>
          <a:xfrm>
            <a:off x="2387199" y="1745476"/>
            <a:ext cx="0" cy="4345725"/>
          </a:xfrm>
          <a:prstGeom prst="straightConnector1">
            <a:avLst/>
          </a:prstGeom>
          <a:noFill/>
          <a:ln cap="flat" cmpd="sng" w="9525">
            <a:solidFill>
              <a:srgbClr val="C7C7C7"/>
            </a:solidFill>
            <a:prstDash val="dot"/>
            <a:round/>
            <a:headEnd len="sm" w="sm" type="none"/>
            <a:tailEnd len="sm" w="sm" type="none"/>
          </a:ln>
        </p:spPr>
      </p:cxnSp>
      <p:cxnSp>
        <p:nvCxnSpPr>
          <p:cNvPr id="910" name="Google Shape;910;p78"/>
          <p:cNvCxnSpPr/>
          <p:nvPr/>
        </p:nvCxnSpPr>
        <p:spPr>
          <a:xfrm>
            <a:off x="3450616" y="1745476"/>
            <a:ext cx="0" cy="4345725"/>
          </a:xfrm>
          <a:prstGeom prst="straightConnector1">
            <a:avLst/>
          </a:prstGeom>
          <a:noFill/>
          <a:ln cap="flat" cmpd="sng" w="9525">
            <a:solidFill>
              <a:srgbClr val="7F7F7F"/>
            </a:solidFill>
            <a:prstDash val="solid"/>
            <a:round/>
            <a:headEnd len="sm" w="sm" type="none"/>
            <a:tailEnd len="sm" w="sm" type="none"/>
          </a:ln>
        </p:spPr>
      </p:cxnSp>
      <p:cxnSp>
        <p:nvCxnSpPr>
          <p:cNvPr id="911" name="Google Shape;911;p78"/>
          <p:cNvCxnSpPr/>
          <p:nvPr/>
        </p:nvCxnSpPr>
        <p:spPr>
          <a:xfrm>
            <a:off x="4514033" y="1745476"/>
            <a:ext cx="0" cy="4345725"/>
          </a:xfrm>
          <a:prstGeom prst="straightConnector1">
            <a:avLst/>
          </a:prstGeom>
          <a:noFill/>
          <a:ln cap="flat" cmpd="sng" w="9525">
            <a:solidFill>
              <a:srgbClr val="C7C7C7"/>
            </a:solidFill>
            <a:prstDash val="dot"/>
            <a:round/>
            <a:headEnd len="sm" w="sm" type="none"/>
            <a:tailEnd len="sm" w="sm" type="none"/>
          </a:ln>
        </p:spPr>
      </p:cxnSp>
      <p:cxnSp>
        <p:nvCxnSpPr>
          <p:cNvPr id="912" name="Google Shape;912;p78"/>
          <p:cNvCxnSpPr/>
          <p:nvPr/>
        </p:nvCxnSpPr>
        <p:spPr>
          <a:xfrm>
            <a:off x="6575439" y="1745476"/>
            <a:ext cx="0" cy="4345725"/>
          </a:xfrm>
          <a:prstGeom prst="straightConnector1">
            <a:avLst/>
          </a:prstGeom>
          <a:noFill/>
          <a:ln cap="flat" cmpd="sng" w="9525">
            <a:solidFill>
              <a:srgbClr val="C7C7C7"/>
            </a:solidFill>
            <a:prstDash val="dot"/>
            <a:round/>
            <a:headEnd len="sm" w="sm" type="none"/>
            <a:tailEnd len="sm" w="sm" type="none"/>
          </a:ln>
        </p:spPr>
      </p:cxnSp>
      <p:cxnSp>
        <p:nvCxnSpPr>
          <p:cNvPr id="913" name="Google Shape;913;p78"/>
          <p:cNvCxnSpPr/>
          <p:nvPr/>
        </p:nvCxnSpPr>
        <p:spPr>
          <a:xfrm>
            <a:off x="7538774" y="1757511"/>
            <a:ext cx="0" cy="4345725"/>
          </a:xfrm>
          <a:prstGeom prst="straightConnector1">
            <a:avLst/>
          </a:prstGeom>
          <a:noFill/>
          <a:ln cap="flat" cmpd="sng" w="9525">
            <a:solidFill>
              <a:srgbClr val="7F7F7F"/>
            </a:solidFill>
            <a:prstDash val="solid"/>
            <a:round/>
            <a:headEnd len="sm" w="sm" type="none"/>
            <a:tailEnd len="sm" w="sm" type="none"/>
          </a:ln>
        </p:spPr>
      </p:cxnSp>
      <p:cxnSp>
        <p:nvCxnSpPr>
          <p:cNvPr id="914" name="Google Shape;914;p78"/>
          <p:cNvCxnSpPr/>
          <p:nvPr/>
        </p:nvCxnSpPr>
        <p:spPr>
          <a:xfrm>
            <a:off x="432433" y="3360342"/>
            <a:ext cx="11080577" cy="0"/>
          </a:xfrm>
          <a:prstGeom prst="straightConnector1">
            <a:avLst/>
          </a:prstGeom>
          <a:noFill/>
          <a:ln cap="flat" cmpd="sng" w="9525">
            <a:solidFill>
              <a:srgbClr val="747C74"/>
            </a:solidFill>
            <a:prstDash val="solid"/>
            <a:round/>
            <a:headEnd len="sm" w="sm" type="none"/>
            <a:tailEnd len="sm" w="sm" type="none"/>
          </a:ln>
        </p:spPr>
      </p:cxnSp>
      <p:cxnSp>
        <p:nvCxnSpPr>
          <p:cNvPr id="915" name="Google Shape;915;p78"/>
          <p:cNvCxnSpPr/>
          <p:nvPr/>
        </p:nvCxnSpPr>
        <p:spPr>
          <a:xfrm>
            <a:off x="417606" y="4442627"/>
            <a:ext cx="11080575" cy="0"/>
          </a:xfrm>
          <a:prstGeom prst="straightConnector1">
            <a:avLst/>
          </a:prstGeom>
          <a:noFill/>
          <a:ln cap="flat" cmpd="sng" w="9525">
            <a:solidFill>
              <a:srgbClr val="747C74"/>
            </a:solidFill>
            <a:prstDash val="solid"/>
            <a:round/>
            <a:headEnd len="sm" w="sm" type="none"/>
            <a:tailEnd len="sm" w="sm" type="none"/>
          </a:ln>
        </p:spPr>
      </p:cxnSp>
      <p:sp>
        <p:nvSpPr>
          <p:cNvPr id="916" name="Google Shape;916;p78"/>
          <p:cNvSpPr/>
          <p:nvPr/>
        </p:nvSpPr>
        <p:spPr>
          <a:xfrm>
            <a:off x="2396954" y="3111233"/>
            <a:ext cx="2091406" cy="215268"/>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FDFFFD"/>
                </a:solidFill>
                <a:latin typeface="Source Sans Pro"/>
                <a:ea typeface="Source Sans Pro"/>
                <a:cs typeface="Source Sans Pro"/>
                <a:sym typeface="Source Sans Pro"/>
              </a:rPr>
              <a:t>HH: Develop backlog + Vision Framework</a:t>
            </a:r>
            <a:endParaRPr b="0" i="0" sz="800" u="none" cap="none" strike="noStrike">
              <a:solidFill>
                <a:srgbClr val="000000"/>
              </a:solidFill>
              <a:latin typeface="Source Sans Pro"/>
              <a:ea typeface="Source Sans Pro"/>
              <a:cs typeface="Source Sans Pro"/>
              <a:sym typeface="Source Sans Pro"/>
            </a:endParaRPr>
          </a:p>
        </p:txBody>
      </p:sp>
      <p:sp>
        <p:nvSpPr>
          <p:cNvPr id="917" name="Google Shape;917;p78"/>
          <p:cNvSpPr/>
          <p:nvPr/>
        </p:nvSpPr>
        <p:spPr>
          <a:xfrm>
            <a:off x="1420996" y="2148674"/>
            <a:ext cx="3153053" cy="204624"/>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850" u="none" cap="none" strike="noStrike">
                <a:solidFill>
                  <a:srgbClr val="FDFFFD"/>
                </a:solidFill>
                <a:latin typeface="Source Sans Pro"/>
                <a:ea typeface="Source Sans Pro"/>
                <a:cs typeface="Source Sans Pro"/>
                <a:sym typeface="Source Sans Pro"/>
              </a:rPr>
              <a:t>1095-B: Identify Change Management or Communications Plan</a:t>
            </a:r>
            <a:endParaRPr b="0" i="0" sz="850" u="none" cap="none" strike="noStrike">
              <a:solidFill>
                <a:srgbClr val="000000"/>
              </a:solidFill>
              <a:latin typeface="Source Sans Pro"/>
              <a:ea typeface="Source Sans Pro"/>
              <a:cs typeface="Source Sans Pro"/>
              <a:sym typeface="Source Sans Pro"/>
            </a:endParaRPr>
          </a:p>
        </p:txBody>
      </p:sp>
      <p:sp>
        <p:nvSpPr>
          <p:cNvPr id="918" name="Google Shape;918;p78"/>
          <p:cNvSpPr/>
          <p:nvPr/>
        </p:nvSpPr>
        <p:spPr>
          <a:xfrm>
            <a:off x="1425665" y="2547951"/>
            <a:ext cx="2125034" cy="170513"/>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1095-B: Handover plan  - Prepare for launch</a:t>
            </a:r>
            <a:endParaRPr b="0" i="0" sz="850" u="none" cap="none" strike="noStrike">
              <a:solidFill>
                <a:srgbClr val="000000"/>
              </a:solidFill>
              <a:latin typeface="Source Sans Pro"/>
              <a:ea typeface="Source Sans Pro"/>
              <a:cs typeface="Source Sans Pro"/>
              <a:sym typeface="Source Sans Pro"/>
            </a:endParaRPr>
          </a:p>
        </p:txBody>
      </p:sp>
      <p:sp>
        <p:nvSpPr>
          <p:cNvPr id="919" name="Google Shape;919;p78"/>
          <p:cNvSpPr/>
          <p:nvPr/>
        </p:nvSpPr>
        <p:spPr>
          <a:xfrm>
            <a:off x="7284223" y="3434347"/>
            <a:ext cx="1317969" cy="310677"/>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850" u="none" cap="none" strike="noStrike">
                <a:solidFill>
                  <a:srgbClr val="FDFFFD"/>
                </a:solidFill>
                <a:latin typeface="Source Sans Pro"/>
                <a:ea typeface="Source Sans Pro"/>
                <a:cs typeface="Source Sans Pro"/>
                <a:sym typeface="Source Sans Pro"/>
              </a:rPr>
              <a:t>Testing prep &amp; recruiting</a:t>
            </a:r>
            <a:endParaRPr b="0" i="0" sz="850" u="none" cap="none" strike="noStrike">
              <a:solidFill>
                <a:srgbClr val="FDFFFD"/>
              </a:solidFill>
              <a:latin typeface="Source Sans Pro"/>
              <a:ea typeface="Source Sans Pro"/>
              <a:cs typeface="Source Sans Pro"/>
              <a:sym typeface="Source Sans Pro"/>
            </a:endParaRPr>
          </a:p>
        </p:txBody>
      </p:sp>
      <p:sp>
        <p:nvSpPr>
          <p:cNvPr id="920" name="Google Shape;920;p78"/>
          <p:cNvSpPr/>
          <p:nvPr/>
        </p:nvSpPr>
        <p:spPr>
          <a:xfrm>
            <a:off x="5612750" y="4132946"/>
            <a:ext cx="1891075" cy="269906"/>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850" u="none" cap="none" strike="noStrike">
                <a:solidFill>
                  <a:srgbClr val="FDFFFD"/>
                </a:solidFill>
                <a:latin typeface="Source Sans Pro"/>
                <a:ea typeface="Source Sans Pro"/>
                <a:cs typeface="Source Sans Pro"/>
                <a:sym typeface="Source Sans Pro"/>
              </a:rPr>
              <a:t>Prioritized plan</a:t>
            </a:r>
            <a:endParaRPr b="0" i="0" sz="850" u="none" cap="none" strike="noStrike">
              <a:solidFill>
                <a:srgbClr val="000000"/>
              </a:solidFill>
              <a:latin typeface="Source Sans Pro"/>
              <a:ea typeface="Source Sans Pro"/>
              <a:cs typeface="Source Sans Pro"/>
              <a:sym typeface="Source Sans Pro"/>
            </a:endParaRPr>
          </a:p>
        </p:txBody>
      </p:sp>
      <p:sp>
        <p:nvSpPr>
          <p:cNvPr id="921" name="Google Shape;921;p78"/>
          <p:cNvSpPr/>
          <p:nvPr/>
        </p:nvSpPr>
        <p:spPr>
          <a:xfrm>
            <a:off x="1385350" y="3401117"/>
            <a:ext cx="2044065" cy="153006"/>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850" u="none" cap="none" strike="noStrike">
                <a:solidFill>
                  <a:srgbClr val="FDFFFD"/>
                </a:solidFill>
                <a:latin typeface="Source Sans Pro"/>
                <a:ea typeface="Source Sans Pro"/>
                <a:cs typeface="Source Sans Pro"/>
                <a:sym typeface="Source Sans Pro"/>
              </a:rPr>
              <a:t>1095-B: Wayfinding plan</a:t>
            </a:r>
            <a:endParaRPr b="0" i="0" sz="850" u="none" cap="none" strike="noStrike">
              <a:solidFill>
                <a:srgbClr val="FDFFFD"/>
              </a:solidFill>
              <a:latin typeface="Source Sans Pro"/>
              <a:ea typeface="Source Sans Pro"/>
              <a:cs typeface="Source Sans Pro"/>
              <a:sym typeface="Source Sans Pro"/>
            </a:endParaRPr>
          </a:p>
        </p:txBody>
      </p:sp>
      <p:sp>
        <p:nvSpPr>
          <p:cNvPr id="922" name="Google Shape;922;p78"/>
          <p:cNvSpPr txBox="1"/>
          <p:nvPr/>
        </p:nvSpPr>
        <p:spPr>
          <a:xfrm>
            <a:off x="1388326" y="5505117"/>
            <a:ext cx="1165127"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202120"/>
                </a:solidFill>
                <a:latin typeface="Source Sans Pro SemiBold"/>
                <a:ea typeface="Source Sans Pro SemiBold"/>
                <a:cs typeface="Source Sans Pro SemiBold"/>
                <a:sym typeface="Source Sans Pro SemiBold"/>
              </a:rPr>
              <a:t>1095-B: Launch Date Dependent on Legal Review Completion</a:t>
            </a:r>
            <a:endParaRPr b="0"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923" name="Google Shape;923;p78"/>
          <p:cNvCxnSpPr/>
          <p:nvPr/>
        </p:nvCxnSpPr>
        <p:spPr>
          <a:xfrm>
            <a:off x="1348720" y="1758481"/>
            <a:ext cx="2084815" cy="0"/>
          </a:xfrm>
          <a:prstGeom prst="straightConnector1">
            <a:avLst/>
          </a:prstGeom>
          <a:noFill/>
          <a:ln cap="flat" cmpd="sng" w="12700">
            <a:solidFill>
              <a:schemeClr val="dk1"/>
            </a:solidFill>
            <a:prstDash val="solid"/>
            <a:round/>
            <a:headEnd len="sm" w="sm" type="none"/>
            <a:tailEnd len="sm" w="sm" type="none"/>
          </a:ln>
        </p:spPr>
      </p:cxnSp>
      <p:cxnSp>
        <p:nvCxnSpPr>
          <p:cNvPr id="924" name="Google Shape;924;p78"/>
          <p:cNvCxnSpPr/>
          <p:nvPr/>
        </p:nvCxnSpPr>
        <p:spPr>
          <a:xfrm>
            <a:off x="3471626" y="1758481"/>
            <a:ext cx="2084815" cy="0"/>
          </a:xfrm>
          <a:prstGeom prst="straightConnector1">
            <a:avLst/>
          </a:prstGeom>
          <a:noFill/>
          <a:ln cap="flat" cmpd="sng" w="12700">
            <a:solidFill>
              <a:schemeClr val="dk1"/>
            </a:solidFill>
            <a:prstDash val="solid"/>
            <a:round/>
            <a:headEnd len="sm" w="sm" type="none"/>
            <a:tailEnd len="sm" w="sm" type="none"/>
          </a:ln>
        </p:spPr>
      </p:cxnSp>
      <p:cxnSp>
        <p:nvCxnSpPr>
          <p:cNvPr id="925" name="Google Shape;925;p78"/>
          <p:cNvCxnSpPr/>
          <p:nvPr/>
        </p:nvCxnSpPr>
        <p:spPr>
          <a:xfrm>
            <a:off x="5595468" y="1758481"/>
            <a:ext cx="1925293" cy="0"/>
          </a:xfrm>
          <a:prstGeom prst="straightConnector1">
            <a:avLst/>
          </a:prstGeom>
          <a:noFill/>
          <a:ln cap="flat" cmpd="sng" w="12700">
            <a:solidFill>
              <a:schemeClr val="dk1"/>
            </a:solidFill>
            <a:prstDash val="solid"/>
            <a:round/>
            <a:headEnd len="sm" w="sm" type="none"/>
            <a:tailEnd len="sm" w="sm" type="none"/>
          </a:ln>
        </p:spPr>
      </p:cxnSp>
      <p:pic>
        <p:nvPicPr>
          <p:cNvPr id="926" name="Google Shape;926;p78"/>
          <p:cNvPicPr preferRelativeResize="0"/>
          <p:nvPr/>
        </p:nvPicPr>
        <p:blipFill rotWithShape="1">
          <a:blip r:embed="rId5">
            <a:alphaModFix/>
          </a:blip>
          <a:srcRect b="0" l="0" r="0" t="0"/>
          <a:stretch/>
        </p:blipFill>
        <p:spPr>
          <a:xfrm>
            <a:off x="511261" y="4858408"/>
            <a:ext cx="265176" cy="265176"/>
          </a:xfrm>
          <a:prstGeom prst="rect">
            <a:avLst/>
          </a:prstGeom>
          <a:noFill/>
          <a:ln>
            <a:noFill/>
          </a:ln>
        </p:spPr>
      </p:pic>
      <p:cxnSp>
        <p:nvCxnSpPr>
          <p:cNvPr id="927" name="Google Shape;927;p78"/>
          <p:cNvCxnSpPr/>
          <p:nvPr/>
        </p:nvCxnSpPr>
        <p:spPr>
          <a:xfrm>
            <a:off x="432433" y="5219016"/>
            <a:ext cx="11065748" cy="0"/>
          </a:xfrm>
          <a:prstGeom prst="straightConnector1">
            <a:avLst/>
          </a:prstGeom>
          <a:noFill/>
          <a:ln cap="flat" cmpd="sng" w="9525">
            <a:solidFill>
              <a:srgbClr val="747C74"/>
            </a:solidFill>
            <a:prstDash val="solid"/>
            <a:round/>
            <a:headEnd len="sm" w="sm" type="none"/>
            <a:tailEnd len="sm" w="sm" type="none"/>
          </a:ln>
        </p:spPr>
      </p:cxnSp>
      <p:sp>
        <p:nvSpPr>
          <p:cNvPr id="928" name="Google Shape;928;p78"/>
          <p:cNvSpPr/>
          <p:nvPr/>
        </p:nvSpPr>
        <p:spPr>
          <a:xfrm>
            <a:off x="498421" y="5318244"/>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Collaboration Cycle</a:t>
            </a:r>
            <a:endParaRPr b="1" i="0" sz="900" u="none" cap="none" strike="noStrike">
              <a:solidFill>
                <a:schemeClr val="dk2"/>
              </a:solidFill>
              <a:latin typeface="Source Sans Pro SemiBold"/>
              <a:ea typeface="Source Sans Pro SemiBold"/>
              <a:cs typeface="Source Sans Pro SemiBold"/>
              <a:sym typeface="Source Sans Pro SemiBold"/>
            </a:endParaRPr>
          </a:p>
        </p:txBody>
      </p:sp>
      <p:pic>
        <p:nvPicPr>
          <p:cNvPr id="929" name="Google Shape;929;p78"/>
          <p:cNvPicPr preferRelativeResize="0"/>
          <p:nvPr/>
        </p:nvPicPr>
        <p:blipFill rotWithShape="1">
          <a:blip r:embed="rId6">
            <a:alphaModFix/>
          </a:blip>
          <a:srcRect b="0" l="0" r="0" t="0"/>
          <a:stretch/>
        </p:blipFill>
        <p:spPr>
          <a:xfrm>
            <a:off x="511261" y="5675897"/>
            <a:ext cx="265176" cy="265176"/>
          </a:xfrm>
          <a:prstGeom prst="rect">
            <a:avLst/>
          </a:prstGeom>
          <a:noFill/>
          <a:ln>
            <a:noFill/>
          </a:ln>
        </p:spPr>
      </p:pic>
      <p:sp>
        <p:nvSpPr>
          <p:cNvPr id="930" name="Google Shape;930;p78"/>
          <p:cNvSpPr/>
          <p:nvPr/>
        </p:nvSpPr>
        <p:spPr>
          <a:xfrm>
            <a:off x="1364921" y="5251949"/>
            <a:ext cx="219456" cy="223548"/>
          </a:xfrm>
          <a:prstGeom prst="diamond">
            <a:avLst/>
          </a:prstGeom>
          <a:solidFill>
            <a:srgbClr val="7030A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31" name="Google Shape;931;p78"/>
          <p:cNvSpPr txBox="1"/>
          <p:nvPr/>
        </p:nvSpPr>
        <p:spPr>
          <a:xfrm>
            <a:off x="4950311" y="5505117"/>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sp>
        <p:nvSpPr>
          <p:cNvPr id="932" name="Google Shape;932;p78"/>
          <p:cNvSpPr txBox="1"/>
          <p:nvPr/>
        </p:nvSpPr>
        <p:spPr>
          <a:xfrm>
            <a:off x="4950311" y="5505117"/>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sp>
        <p:nvSpPr>
          <p:cNvPr id="933" name="Google Shape;933;p78"/>
          <p:cNvSpPr/>
          <p:nvPr/>
        </p:nvSpPr>
        <p:spPr>
          <a:xfrm>
            <a:off x="6579451" y="5235200"/>
            <a:ext cx="219456" cy="223548"/>
          </a:xfrm>
          <a:prstGeom prst="diamond">
            <a:avLst/>
          </a:prstGeom>
          <a:solidFill>
            <a:schemeClr val="accent3"/>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34" name="Google Shape;934;p78"/>
          <p:cNvSpPr txBox="1"/>
          <p:nvPr/>
        </p:nvSpPr>
        <p:spPr>
          <a:xfrm>
            <a:off x="5652828" y="5304953"/>
            <a:ext cx="833806"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Source Sans Pro SemiBold"/>
                <a:ea typeface="Source Sans Pro SemiBold"/>
                <a:cs typeface="Source Sans Pro SemiBold"/>
                <a:sym typeface="Source Sans Pro SemiBold"/>
              </a:rPr>
              <a:t>Midpoint Review </a:t>
            </a:r>
            <a:endParaRPr b="0"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935" name="Google Shape;935;p78"/>
          <p:cNvSpPr txBox="1"/>
          <p:nvPr/>
        </p:nvSpPr>
        <p:spPr>
          <a:xfrm>
            <a:off x="7565588" y="5505116"/>
            <a:ext cx="87113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Source Sans Pro SemiBold"/>
                <a:ea typeface="Source Sans Pro SemiBold"/>
                <a:cs typeface="Source Sans Pro SemiBold"/>
                <a:sym typeface="Source Sans Pro SemiBold"/>
              </a:rPr>
              <a:t>Research Plan Review</a:t>
            </a:r>
            <a:endParaRPr b="0"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936" name="Google Shape;936;p78"/>
          <p:cNvSpPr/>
          <p:nvPr/>
        </p:nvSpPr>
        <p:spPr>
          <a:xfrm>
            <a:off x="7573870" y="5232929"/>
            <a:ext cx="219456" cy="223548"/>
          </a:xfrm>
          <a:prstGeom prst="diamond">
            <a:avLst/>
          </a:prstGeom>
          <a:solidFill>
            <a:schemeClr val="accent3"/>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37" name="Google Shape;937;p78"/>
          <p:cNvSpPr txBox="1"/>
          <p:nvPr/>
        </p:nvSpPr>
        <p:spPr>
          <a:xfrm>
            <a:off x="384759" y="6326591"/>
            <a:ext cx="6360593" cy="283154"/>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800"/>
              <a:buFont typeface="Arial"/>
              <a:buNone/>
            </a:pPr>
            <a:r>
              <a:rPr b="0" i="0" lang="en-US" sz="800" u="none" cap="none" strike="noStrike">
                <a:solidFill>
                  <a:srgbClr val="434343"/>
                </a:solidFill>
                <a:latin typeface="PT Serif"/>
                <a:ea typeface="PT Serif"/>
                <a:cs typeface="PT Serif"/>
                <a:sym typeface="PT Serif"/>
              </a:rPr>
              <a:t>*Does not show post-MVP Validate phase meetings in Collaboration Cycle, such as Full Accessibility Audit and Post-Launch Check In; Contact Center Review adjusted to 3 weeks before launch as approved by Jason Woodman</a:t>
            </a:r>
            <a:endParaRPr b="0" i="0" sz="800" u="none" cap="none" strike="noStrike">
              <a:solidFill>
                <a:srgbClr val="434343"/>
              </a:solidFill>
              <a:latin typeface="PT Serif"/>
              <a:ea typeface="PT Serif"/>
              <a:cs typeface="PT Serif"/>
              <a:sym typeface="PT Serif"/>
            </a:endParaRPr>
          </a:p>
        </p:txBody>
      </p:sp>
      <p:grpSp>
        <p:nvGrpSpPr>
          <p:cNvPr id="938" name="Google Shape;938;p78"/>
          <p:cNvGrpSpPr/>
          <p:nvPr/>
        </p:nvGrpSpPr>
        <p:grpSpPr>
          <a:xfrm>
            <a:off x="9071817" y="670129"/>
            <a:ext cx="2767082" cy="407682"/>
            <a:chOff x="8441380" y="993571"/>
            <a:chExt cx="2767082" cy="407682"/>
          </a:xfrm>
        </p:grpSpPr>
        <p:sp>
          <p:nvSpPr>
            <p:cNvPr id="939" name="Google Shape;939;p78"/>
            <p:cNvSpPr/>
            <p:nvPr/>
          </p:nvSpPr>
          <p:spPr>
            <a:xfrm>
              <a:off x="10586177" y="999280"/>
              <a:ext cx="195608" cy="194198"/>
            </a:xfrm>
            <a:prstGeom prst="diamond">
              <a:avLst/>
            </a:prstGeom>
            <a:solidFill>
              <a:schemeClr val="accent4"/>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940" name="Google Shape;940;p78"/>
            <p:cNvSpPr/>
            <p:nvPr/>
          </p:nvSpPr>
          <p:spPr>
            <a:xfrm>
              <a:off x="9448156" y="993571"/>
              <a:ext cx="195608" cy="194198"/>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941" name="Google Shape;941;p78"/>
            <p:cNvSpPr/>
            <p:nvPr/>
          </p:nvSpPr>
          <p:spPr>
            <a:xfrm>
              <a:off x="8441380" y="1023519"/>
              <a:ext cx="195608" cy="194198"/>
            </a:xfrm>
            <a:prstGeom prst="diamond">
              <a:avLst/>
            </a:prstGeom>
            <a:solidFill>
              <a:schemeClr val="accent3"/>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942" name="Google Shape;942;p78"/>
            <p:cNvSpPr txBox="1"/>
            <p:nvPr/>
          </p:nvSpPr>
          <p:spPr>
            <a:xfrm>
              <a:off x="8689540" y="1031145"/>
              <a:ext cx="57213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design team</a:t>
              </a:r>
              <a:endParaRPr b="0" i="0" sz="800" u="none" cap="none" strike="noStrike">
                <a:solidFill>
                  <a:schemeClr val="dk2"/>
                </a:solidFill>
                <a:latin typeface="Source Sans Pro"/>
                <a:ea typeface="Source Sans Pro"/>
                <a:cs typeface="Source Sans Pro"/>
                <a:sym typeface="Source Sans Pro"/>
              </a:endParaRPr>
            </a:p>
          </p:txBody>
        </p:sp>
        <p:sp>
          <p:nvSpPr>
            <p:cNvPr id="943" name="Google Shape;943;p78"/>
            <p:cNvSpPr txBox="1"/>
            <p:nvPr/>
          </p:nvSpPr>
          <p:spPr>
            <a:xfrm>
              <a:off x="10828819" y="1038271"/>
              <a:ext cx="379643" cy="12311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Release</a:t>
              </a:r>
              <a:endParaRPr b="0" i="0" sz="800" u="none" cap="none" strike="noStrike">
                <a:solidFill>
                  <a:schemeClr val="dk2"/>
                </a:solidFill>
                <a:latin typeface="Source Sans Pro"/>
                <a:ea typeface="Source Sans Pro"/>
                <a:cs typeface="Source Sans Pro"/>
                <a:sym typeface="Source Sans Pro"/>
              </a:endParaRPr>
            </a:p>
          </p:txBody>
        </p:sp>
        <p:sp>
          <p:nvSpPr>
            <p:cNvPr id="944" name="Google Shape;944;p78"/>
            <p:cNvSpPr txBox="1"/>
            <p:nvPr/>
          </p:nvSpPr>
          <p:spPr>
            <a:xfrm>
              <a:off x="9711145" y="1031921"/>
              <a:ext cx="811443"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product/ engineering team</a:t>
              </a:r>
              <a:endParaRPr b="0" i="0" sz="800" u="none" cap="none" strike="noStrike">
                <a:solidFill>
                  <a:schemeClr val="dk2"/>
                </a:solidFill>
                <a:latin typeface="Source Sans Pro"/>
                <a:ea typeface="Source Sans Pro"/>
                <a:cs typeface="Source Sans Pro"/>
                <a:sym typeface="Source Sans Pro"/>
              </a:endParaRPr>
            </a:p>
          </p:txBody>
        </p:sp>
      </p:grpSp>
      <p:sp>
        <p:nvSpPr>
          <p:cNvPr id="945" name="Google Shape;945;p78"/>
          <p:cNvSpPr txBox="1"/>
          <p:nvPr/>
        </p:nvSpPr>
        <p:spPr>
          <a:xfrm>
            <a:off x="8638464" y="1820991"/>
            <a:ext cx="656498"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8: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06/08 – 06/14</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946" name="Google Shape;946;p78"/>
          <p:cNvCxnSpPr/>
          <p:nvPr/>
        </p:nvCxnSpPr>
        <p:spPr>
          <a:xfrm>
            <a:off x="8558813" y="1742197"/>
            <a:ext cx="0" cy="4345725"/>
          </a:xfrm>
          <a:prstGeom prst="straightConnector1">
            <a:avLst/>
          </a:prstGeom>
          <a:noFill/>
          <a:ln cap="flat" cmpd="sng" w="9525">
            <a:solidFill>
              <a:srgbClr val="C7C7C7"/>
            </a:solidFill>
            <a:prstDash val="dot"/>
            <a:round/>
            <a:headEnd len="sm" w="sm" type="none"/>
            <a:tailEnd len="sm" w="sm" type="none"/>
          </a:ln>
        </p:spPr>
      </p:cxnSp>
      <p:cxnSp>
        <p:nvCxnSpPr>
          <p:cNvPr id="947" name="Google Shape;947;p78"/>
          <p:cNvCxnSpPr/>
          <p:nvPr/>
        </p:nvCxnSpPr>
        <p:spPr>
          <a:xfrm>
            <a:off x="7578842" y="1761770"/>
            <a:ext cx="1925293" cy="0"/>
          </a:xfrm>
          <a:prstGeom prst="straightConnector1">
            <a:avLst/>
          </a:prstGeom>
          <a:noFill/>
          <a:ln cap="flat" cmpd="sng" w="12700">
            <a:solidFill>
              <a:schemeClr val="dk1"/>
            </a:solidFill>
            <a:prstDash val="solid"/>
            <a:round/>
            <a:headEnd len="sm" w="sm" type="none"/>
            <a:tailEnd len="sm" w="sm" type="none"/>
          </a:ln>
        </p:spPr>
      </p:cxnSp>
      <p:cxnSp>
        <p:nvCxnSpPr>
          <p:cNvPr id="948" name="Google Shape;948;p78"/>
          <p:cNvCxnSpPr/>
          <p:nvPr/>
        </p:nvCxnSpPr>
        <p:spPr>
          <a:xfrm>
            <a:off x="11488426" y="1781373"/>
            <a:ext cx="0" cy="4345725"/>
          </a:xfrm>
          <a:prstGeom prst="straightConnector1">
            <a:avLst/>
          </a:prstGeom>
          <a:noFill/>
          <a:ln cap="flat" cmpd="sng" w="9525">
            <a:solidFill>
              <a:srgbClr val="7F7F7F"/>
            </a:solidFill>
            <a:prstDash val="solid"/>
            <a:round/>
            <a:headEnd len="sm" w="sm" type="none"/>
            <a:tailEnd len="sm" w="sm" type="none"/>
          </a:ln>
        </p:spPr>
      </p:cxnSp>
      <p:sp>
        <p:nvSpPr>
          <p:cNvPr id="949" name="Google Shape;949;p78"/>
          <p:cNvSpPr txBox="1"/>
          <p:nvPr/>
        </p:nvSpPr>
        <p:spPr>
          <a:xfrm>
            <a:off x="9613506" y="1804119"/>
            <a:ext cx="66084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9: 06/15-06/21</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950" name="Google Shape;950;p78"/>
          <p:cNvSpPr txBox="1"/>
          <p:nvPr/>
        </p:nvSpPr>
        <p:spPr>
          <a:xfrm>
            <a:off x="9539554" y="1552197"/>
            <a:ext cx="845348"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5</a:t>
            </a:r>
            <a:endParaRPr b="0" i="0" sz="1400" u="none" cap="none" strike="noStrike">
              <a:solidFill>
                <a:srgbClr val="000000"/>
              </a:solidFill>
              <a:latin typeface="Arial"/>
              <a:ea typeface="Arial"/>
              <a:cs typeface="Arial"/>
              <a:sym typeface="Arial"/>
            </a:endParaRPr>
          </a:p>
        </p:txBody>
      </p:sp>
      <p:cxnSp>
        <p:nvCxnSpPr>
          <p:cNvPr id="951" name="Google Shape;951;p78"/>
          <p:cNvCxnSpPr/>
          <p:nvPr/>
        </p:nvCxnSpPr>
        <p:spPr>
          <a:xfrm>
            <a:off x="11488175" y="1755109"/>
            <a:ext cx="0" cy="4345725"/>
          </a:xfrm>
          <a:prstGeom prst="straightConnector1">
            <a:avLst/>
          </a:prstGeom>
          <a:noFill/>
          <a:ln cap="flat" cmpd="sng" w="9525">
            <a:solidFill>
              <a:srgbClr val="7F7F7F"/>
            </a:solidFill>
            <a:prstDash val="solid"/>
            <a:round/>
            <a:headEnd len="sm" w="sm" type="none"/>
            <a:tailEnd len="sm" w="sm" type="none"/>
          </a:ln>
        </p:spPr>
      </p:cxnSp>
      <p:cxnSp>
        <p:nvCxnSpPr>
          <p:cNvPr id="952" name="Google Shape;952;p78"/>
          <p:cNvCxnSpPr/>
          <p:nvPr/>
        </p:nvCxnSpPr>
        <p:spPr>
          <a:xfrm flipH="1" rot="10800000">
            <a:off x="9539554" y="1748592"/>
            <a:ext cx="1935415" cy="970"/>
          </a:xfrm>
          <a:prstGeom prst="straightConnector1">
            <a:avLst/>
          </a:prstGeom>
          <a:noFill/>
          <a:ln cap="flat" cmpd="sng" w="12700">
            <a:solidFill>
              <a:schemeClr val="dk1"/>
            </a:solidFill>
            <a:prstDash val="solid"/>
            <a:round/>
            <a:headEnd len="sm" w="sm" type="none"/>
            <a:tailEnd len="sm" w="sm" type="none"/>
          </a:ln>
        </p:spPr>
      </p:cxnSp>
      <p:sp>
        <p:nvSpPr>
          <p:cNvPr id="953" name="Google Shape;953;p78"/>
          <p:cNvSpPr txBox="1"/>
          <p:nvPr/>
        </p:nvSpPr>
        <p:spPr>
          <a:xfrm>
            <a:off x="10655998" y="1802210"/>
            <a:ext cx="656498"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10: 06/22-06/28</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954" name="Google Shape;954;p78"/>
          <p:cNvCxnSpPr/>
          <p:nvPr/>
        </p:nvCxnSpPr>
        <p:spPr>
          <a:xfrm>
            <a:off x="10538391" y="1723391"/>
            <a:ext cx="0" cy="4345725"/>
          </a:xfrm>
          <a:prstGeom prst="straightConnector1">
            <a:avLst/>
          </a:prstGeom>
          <a:noFill/>
          <a:ln cap="flat" cmpd="sng" w="9525">
            <a:solidFill>
              <a:srgbClr val="C7C7C7"/>
            </a:solidFill>
            <a:prstDash val="dot"/>
            <a:round/>
            <a:headEnd len="sm" w="sm" type="none"/>
            <a:tailEnd len="sm" w="sm" type="none"/>
          </a:ln>
        </p:spPr>
      </p:cxnSp>
      <p:sp>
        <p:nvSpPr>
          <p:cNvPr id="955" name="Google Shape;955;p78"/>
          <p:cNvSpPr txBox="1"/>
          <p:nvPr/>
        </p:nvSpPr>
        <p:spPr>
          <a:xfrm>
            <a:off x="10140593" y="6408650"/>
            <a:ext cx="1500232"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Preview of Sprint 7</a:t>
            </a:r>
            <a:endParaRPr b="0" i="0" sz="1800" u="none" cap="none" strike="noStrike">
              <a:solidFill>
                <a:schemeClr val="dk1"/>
              </a:solidFill>
              <a:latin typeface="Calibri"/>
              <a:ea typeface="Calibri"/>
              <a:cs typeface="Calibri"/>
              <a:sym typeface="Calibri"/>
            </a:endParaRPr>
          </a:p>
        </p:txBody>
      </p:sp>
      <p:grpSp>
        <p:nvGrpSpPr>
          <p:cNvPr id="956" name="Google Shape;956;p78"/>
          <p:cNvGrpSpPr/>
          <p:nvPr/>
        </p:nvGrpSpPr>
        <p:grpSpPr>
          <a:xfrm>
            <a:off x="704826" y="1077415"/>
            <a:ext cx="1301794" cy="5057210"/>
            <a:chOff x="7088474" y="1392482"/>
            <a:chExt cx="1365250" cy="5258585"/>
          </a:xfrm>
        </p:grpSpPr>
        <p:cxnSp>
          <p:nvCxnSpPr>
            <p:cNvPr id="957" name="Google Shape;957;p78"/>
            <p:cNvCxnSpPr/>
            <p:nvPr/>
          </p:nvCxnSpPr>
          <p:spPr>
            <a:xfrm>
              <a:off x="7743145" y="1775857"/>
              <a:ext cx="2173" cy="4875210"/>
            </a:xfrm>
            <a:prstGeom prst="straightConnector1">
              <a:avLst/>
            </a:prstGeom>
            <a:noFill/>
            <a:ln cap="flat" cmpd="sng" w="12700">
              <a:solidFill>
                <a:srgbClr val="A1AEBF"/>
              </a:solidFill>
              <a:prstDash val="solid"/>
              <a:round/>
              <a:headEnd len="sm" w="sm" type="none"/>
              <a:tailEnd len="sm" w="sm" type="none"/>
            </a:ln>
          </p:spPr>
        </p:cxnSp>
        <p:grpSp>
          <p:nvGrpSpPr>
            <p:cNvPr id="958" name="Google Shape;958;p78"/>
            <p:cNvGrpSpPr/>
            <p:nvPr/>
          </p:nvGrpSpPr>
          <p:grpSpPr>
            <a:xfrm>
              <a:off x="7088474" y="1392482"/>
              <a:ext cx="1365250" cy="404102"/>
              <a:chOff x="7209124" y="1424232"/>
              <a:chExt cx="1365250" cy="404102"/>
            </a:xfrm>
          </p:grpSpPr>
          <p:sp>
            <p:nvSpPr>
              <p:cNvPr id="959" name="Google Shape;959;p78"/>
              <p:cNvSpPr/>
              <p:nvPr/>
            </p:nvSpPr>
            <p:spPr>
              <a:xfrm>
                <a:off x="7209124" y="1424232"/>
                <a:ext cx="1365250" cy="344167"/>
              </a:xfrm>
              <a:prstGeom prst="roundRect">
                <a:avLst>
                  <a:gd fmla="val 16667" name="adj"/>
                </a:avLst>
              </a:prstGeom>
              <a:solidFill>
                <a:srgbClr val="D3E9FF"/>
              </a:solidFill>
              <a:ln>
                <a:noFill/>
              </a:ln>
            </p:spPr>
            <p:txBody>
              <a:bodyPr anchorCtr="0" anchor="ctr" bIns="45700" lIns="91425" spcFirstLastPara="1" rIns="91425" wrap="square" tIns="73150">
                <a:noAutofit/>
              </a:bodyPr>
              <a:lstStyle/>
              <a:p>
                <a:pPr indent="0" lvl="0" marL="0" marR="0" rtl="0" algn="ctr">
                  <a:lnSpc>
                    <a:spcPct val="100000"/>
                  </a:lnSpc>
                  <a:spcBef>
                    <a:spcPts val="0"/>
                  </a:spcBef>
                  <a:spcAft>
                    <a:spcPts val="0"/>
                  </a:spcAft>
                  <a:buClr>
                    <a:schemeClr val="accent1"/>
                  </a:buClr>
                  <a:buSzPts val="1200"/>
                  <a:buFont typeface="Source Sans Pro SemiBold"/>
                  <a:buNone/>
                </a:pPr>
                <a:r>
                  <a:rPr b="1" i="0" lang="en-US" sz="1200" u="none" cap="none" strike="noStrike">
                    <a:solidFill>
                      <a:schemeClr val="accent1"/>
                    </a:solidFill>
                    <a:latin typeface="Source Sans Pro SemiBold"/>
                    <a:ea typeface="Source Sans Pro SemiBold"/>
                    <a:cs typeface="Source Sans Pro SemiBold"/>
                    <a:sym typeface="Source Sans Pro SemiBold"/>
                  </a:rPr>
                  <a:t>WE ARE HERE</a:t>
                </a:r>
                <a:endParaRPr b="1" i="0" sz="1200" u="none" cap="none" strike="noStrike">
                  <a:solidFill>
                    <a:schemeClr val="accent1"/>
                  </a:solidFill>
                  <a:latin typeface="Source Sans Pro SemiBold"/>
                  <a:ea typeface="Source Sans Pro SemiBold"/>
                  <a:cs typeface="Source Sans Pro SemiBold"/>
                  <a:sym typeface="Source Sans Pro SemiBold"/>
                </a:endParaRPr>
              </a:p>
            </p:txBody>
          </p:sp>
          <p:sp>
            <p:nvSpPr>
              <p:cNvPr id="960" name="Google Shape;960;p78"/>
              <p:cNvSpPr/>
              <p:nvPr/>
            </p:nvSpPr>
            <p:spPr>
              <a:xfrm rot="10800000">
                <a:off x="7773027" y="1745784"/>
                <a:ext cx="171449" cy="82550"/>
              </a:xfrm>
              <a:prstGeom prst="triangle">
                <a:avLst>
                  <a:gd fmla="val 50000" name="adj"/>
                </a:avLst>
              </a:prstGeom>
              <a:solidFill>
                <a:srgbClr val="D3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grpSp>
      <p:sp>
        <p:nvSpPr>
          <p:cNvPr id="961" name="Google Shape;961;p78"/>
          <p:cNvSpPr/>
          <p:nvPr/>
        </p:nvSpPr>
        <p:spPr>
          <a:xfrm>
            <a:off x="1418433" y="2356224"/>
            <a:ext cx="1959634" cy="176424"/>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1095-B: Legal Review</a:t>
            </a:r>
            <a:endParaRPr b="0" i="0" sz="850" u="none" cap="none" strike="noStrike">
              <a:solidFill>
                <a:srgbClr val="000000"/>
              </a:solidFill>
              <a:latin typeface="Source Sans Pro"/>
              <a:ea typeface="Source Sans Pro"/>
              <a:cs typeface="Source Sans Pro"/>
              <a:sym typeface="Source Sans Pro"/>
            </a:endParaRPr>
          </a:p>
        </p:txBody>
      </p:sp>
      <p:sp>
        <p:nvSpPr>
          <p:cNvPr id="962" name="Google Shape;962;p78"/>
          <p:cNvSpPr/>
          <p:nvPr/>
        </p:nvSpPr>
        <p:spPr>
          <a:xfrm>
            <a:off x="3492713" y="4120708"/>
            <a:ext cx="2044670" cy="286191"/>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HH: Current State Journey Map</a:t>
            </a:r>
            <a:endParaRPr b="0" i="0" sz="850" u="none" cap="none" strike="noStrike">
              <a:solidFill>
                <a:srgbClr val="FDFFFD"/>
              </a:solidFill>
              <a:latin typeface="Source Sans Pro"/>
              <a:ea typeface="Source Sans Pro"/>
              <a:cs typeface="Source Sans Pro"/>
              <a:sym typeface="Source Sans Pro"/>
            </a:endParaRPr>
          </a:p>
        </p:txBody>
      </p:sp>
      <p:sp>
        <p:nvSpPr>
          <p:cNvPr id="963" name="Google Shape;963;p78"/>
          <p:cNvSpPr/>
          <p:nvPr/>
        </p:nvSpPr>
        <p:spPr>
          <a:xfrm>
            <a:off x="5603171" y="3088589"/>
            <a:ext cx="966745" cy="223604"/>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HH: Roadmap</a:t>
            </a:r>
            <a:endParaRPr b="0" i="0" sz="850" u="none" cap="none" strike="noStrike">
              <a:solidFill>
                <a:srgbClr val="FDFFFD"/>
              </a:solidFill>
              <a:latin typeface="Source Sans Pro"/>
              <a:ea typeface="Source Sans Pro"/>
              <a:cs typeface="Source Sans Pro"/>
              <a:sym typeface="Source Sans Pro"/>
            </a:endParaRPr>
          </a:p>
        </p:txBody>
      </p:sp>
      <p:sp>
        <p:nvSpPr>
          <p:cNvPr id="964" name="Google Shape;964;p78"/>
          <p:cNvSpPr/>
          <p:nvPr/>
        </p:nvSpPr>
        <p:spPr>
          <a:xfrm>
            <a:off x="3493370" y="3804974"/>
            <a:ext cx="1982645" cy="286191"/>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HH: Discovery</a:t>
            </a:r>
            <a:endParaRPr b="0" i="0" sz="1400" u="none" cap="none" strike="noStrike">
              <a:solidFill>
                <a:srgbClr val="000000"/>
              </a:solidFill>
              <a:latin typeface="Arial"/>
              <a:ea typeface="Arial"/>
              <a:cs typeface="Arial"/>
              <a:sym typeface="Arial"/>
            </a:endParaRPr>
          </a:p>
        </p:txBody>
      </p:sp>
      <p:sp>
        <p:nvSpPr>
          <p:cNvPr id="965" name="Google Shape;965;p78"/>
          <p:cNvSpPr/>
          <p:nvPr/>
        </p:nvSpPr>
        <p:spPr>
          <a:xfrm>
            <a:off x="1425665" y="2736290"/>
            <a:ext cx="1959634" cy="176424"/>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1095-B: Opt-in follow up</a:t>
            </a:r>
            <a:endParaRPr b="0" i="0" sz="850" u="none" cap="none" strike="noStrike">
              <a:solidFill>
                <a:srgbClr val="000000"/>
              </a:solidFill>
              <a:latin typeface="Source Sans Pro"/>
              <a:ea typeface="Source Sans Pro"/>
              <a:cs typeface="Source Sans Pro"/>
              <a:sym typeface="Source Sans Pro"/>
            </a:endParaRPr>
          </a:p>
        </p:txBody>
      </p:sp>
      <p:cxnSp>
        <p:nvCxnSpPr>
          <p:cNvPr id="966" name="Google Shape;966;p78"/>
          <p:cNvCxnSpPr/>
          <p:nvPr/>
        </p:nvCxnSpPr>
        <p:spPr>
          <a:xfrm>
            <a:off x="9525177" y="1770654"/>
            <a:ext cx="0" cy="4345725"/>
          </a:xfrm>
          <a:prstGeom prst="straightConnector1">
            <a:avLst/>
          </a:prstGeom>
          <a:noFill/>
          <a:ln cap="flat" cmpd="sng" w="9525">
            <a:solidFill>
              <a:srgbClr val="7F7F7F"/>
            </a:solidFill>
            <a:prstDash val="solid"/>
            <a:round/>
            <a:headEnd len="sm" w="sm" type="none"/>
            <a:tailEnd len="sm" w="sm" type="none"/>
          </a:ln>
        </p:spPr>
      </p:cxnSp>
      <p:sp>
        <p:nvSpPr>
          <p:cNvPr id="967" name="Google Shape;967;p78"/>
          <p:cNvSpPr/>
          <p:nvPr/>
        </p:nvSpPr>
        <p:spPr>
          <a:xfrm>
            <a:off x="1416594" y="2913429"/>
            <a:ext cx="1959634" cy="176424"/>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1095-B: Spanish translation docs</a:t>
            </a:r>
            <a:endParaRPr b="0" i="0" sz="850" u="none" cap="none" strike="noStrike">
              <a:solidFill>
                <a:srgbClr val="000000"/>
              </a:solidFill>
              <a:latin typeface="Source Sans Pro"/>
              <a:ea typeface="Source Sans Pro"/>
              <a:cs typeface="Source Sans Pro"/>
              <a:sym typeface="Source Sans Pro"/>
            </a:endParaRPr>
          </a:p>
        </p:txBody>
      </p:sp>
      <p:sp>
        <p:nvSpPr>
          <p:cNvPr id="968" name="Google Shape;968;p78"/>
          <p:cNvSpPr/>
          <p:nvPr/>
        </p:nvSpPr>
        <p:spPr>
          <a:xfrm>
            <a:off x="1707912" y="3108433"/>
            <a:ext cx="658086" cy="220867"/>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800" u="none" cap="none" strike="noStrike">
                <a:solidFill>
                  <a:srgbClr val="FDFFFD"/>
                </a:solidFill>
                <a:latin typeface="Source Sans Pro"/>
                <a:ea typeface="Source Sans Pro"/>
                <a:cs typeface="Source Sans Pro"/>
                <a:sym typeface="Source Sans Pro"/>
              </a:rPr>
              <a:t>HH: Charter</a:t>
            </a:r>
            <a:endParaRPr b="0" i="0" sz="800" u="none" cap="none" strike="noStrike">
              <a:solidFill>
                <a:srgbClr val="000000"/>
              </a:solidFill>
              <a:latin typeface="Source Sans Pro"/>
              <a:ea typeface="Source Sans Pro"/>
              <a:cs typeface="Source Sans Pro"/>
              <a:sym typeface="Source Sans Pro"/>
            </a:endParaRPr>
          </a:p>
        </p:txBody>
      </p:sp>
      <p:sp>
        <p:nvSpPr>
          <p:cNvPr id="969" name="Google Shape;969;p78"/>
          <p:cNvSpPr/>
          <p:nvPr/>
        </p:nvSpPr>
        <p:spPr>
          <a:xfrm>
            <a:off x="9572027" y="5246333"/>
            <a:ext cx="219456" cy="223548"/>
          </a:xfrm>
          <a:prstGeom prst="diamond">
            <a:avLst/>
          </a:prstGeom>
          <a:solidFill>
            <a:schemeClr val="accent3"/>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70" name="Google Shape;970;p78"/>
          <p:cNvSpPr txBox="1"/>
          <p:nvPr/>
        </p:nvSpPr>
        <p:spPr>
          <a:xfrm>
            <a:off x="9571454" y="5501547"/>
            <a:ext cx="87113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Source Sans Pro SemiBold"/>
                <a:ea typeface="Source Sans Pro SemiBold"/>
                <a:cs typeface="Source Sans Pro SemiBold"/>
                <a:sym typeface="Source Sans Pro SemiBold"/>
              </a:rPr>
              <a:t>Research Plan Review</a:t>
            </a:r>
            <a:endParaRPr b="0"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971" name="Google Shape;971;p78"/>
          <p:cNvSpPr/>
          <p:nvPr/>
        </p:nvSpPr>
        <p:spPr>
          <a:xfrm>
            <a:off x="5616380" y="4472663"/>
            <a:ext cx="1882328" cy="286191"/>
          </a:xfrm>
          <a:prstGeom prst="rect">
            <a:avLst/>
          </a:prstGeom>
          <a:solidFill>
            <a:srgbClr val="B9CCE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chemeClr val="accent1"/>
                </a:solidFill>
                <a:latin typeface="Source Sans Pro"/>
                <a:ea typeface="Source Sans Pro"/>
                <a:cs typeface="Source Sans Pro"/>
                <a:sym typeface="Source Sans Pro"/>
              </a:rPr>
              <a:t>HH: Stakeholder Interviews</a:t>
            </a:r>
            <a:endParaRPr b="0" i="0" sz="1400" u="none" cap="none" strike="noStrike">
              <a:solidFill>
                <a:schemeClr val="accent1"/>
              </a:solidFill>
              <a:latin typeface="Arial"/>
              <a:ea typeface="Arial"/>
              <a:cs typeface="Arial"/>
              <a:sym typeface="Arial"/>
            </a:endParaRPr>
          </a:p>
        </p:txBody>
      </p:sp>
      <p:sp>
        <p:nvSpPr>
          <p:cNvPr id="972" name="Google Shape;972;p78"/>
          <p:cNvSpPr/>
          <p:nvPr/>
        </p:nvSpPr>
        <p:spPr>
          <a:xfrm>
            <a:off x="5603827" y="3813140"/>
            <a:ext cx="1903481" cy="286191"/>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850"/>
              <a:buFont typeface="Arial"/>
              <a:buNone/>
            </a:pPr>
            <a:r>
              <a:rPr b="0" i="0" lang="en-US" sz="850" u="none" cap="none" strike="noStrike">
                <a:solidFill>
                  <a:srgbClr val="FDFFFD"/>
                </a:solidFill>
                <a:latin typeface="Source Sans Pro"/>
                <a:ea typeface="Source Sans Pro"/>
                <a:cs typeface="Source Sans Pro"/>
                <a:sym typeface="Source Sans Pro"/>
              </a:rPr>
              <a:t>HH: Stakeholder Interviews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sp>
        <p:nvSpPr>
          <p:cNvPr id="254" name="Google Shape;254;p4"/>
          <p:cNvSpPr txBox="1"/>
          <p:nvPr/>
        </p:nvSpPr>
        <p:spPr>
          <a:xfrm>
            <a:off x="7256193" y="5211973"/>
            <a:ext cx="4686435" cy="430847"/>
          </a:xfrm>
          <a:prstGeom prst="rect">
            <a:avLst/>
          </a:prstGeom>
          <a:solidFill>
            <a:schemeClr val="accent6"/>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2"/>
                </a:solidFill>
                <a:latin typeface="Source Sans Pro"/>
                <a:ea typeface="Source Sans Pro"/>
                <a:cs typeface="Source Sans Pro"/>
                <a:sym typeface="Source Sans Pro"/>
              </a:rPr>
              <a:t>Health Hub</a:t>
            </a:r>
            <a:endParaRPr b="0" i="0" sz="1400" u="none" cap="none" strike="noStrike">
              <a:solidFill>
                <a:srgbClr val="000000"/>
              </a:solidFill>
              <a:latin typeface="Arial"/>
              <a:ea typeface="Arial"/>
              <a:cs typeface="Arial"/>
              <a:sym typeface="Arial"/>
            </a:endParaRPr>
          </a:p>
        </p:txBody>
      </p:sp>
      <p:sp>
        <p:nvSpPr>
          <p:cNvPr id="255" name="Google Shape;255;p4"/>
          <p:cNvSpPr txBox="1"/>
          <p:nvPr>
            <p:ph type="title"/>
          </p:nvPr>
        </p:nvSpPr>
        <p:spPr>
          <a:xfrm>
            <a:off x="312812" y="373491"/>
            <a:ext cx="11353800" cy="747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CEDAR TO1 Overview</a:t>
            </a:r>
            <a:endParaRPr/>
          </a:p>
        </p:txBody>
      </p:sp>
      <p:sp>
        <p:nvSpPr>
          <p:cNvPr id="256" name="Google Shape;256;p4"/>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257" name="Google Shape;257;p4"/>
          <p:cNvSpPr txBox="1"/>
          <p:nvPr/>
        </p:nvSpPr>
        <p:spPr>
          <a:xfrm>
            <a:off x="8917360" y="6408650"/>
            <a:ext cx="272346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Introduction</a:t>
            </a:r>
            <a:endParaRPr b="0" i="0" sz="1800" u="none" cap="none" strike="noStrike">
              <a:solidFill>
                <a:schemeClr val="dk1"/>
              </a:solidFill>
              <a:latin typeface="Calibri"/>
              <a:ea typeface="Calibri"/>
              <a:cs typeface="Calibri"/>
              <a:sym typeface="Calibri"/>
            </a:endParaRPr>
          </a:p>
        </p:txBody>
      </p:sp>
      <p:cxnSp>
        <p:nvCxnSpPr>
          <p:cNvPr id="258" name="Google Shape;258;p4"/>
          <p:cNvCxnSpPr/>
          <p:nvPr/>
        </p:nvCxnSpPr>
        <p:spPr>
          <a:xfrm>
            <a:off x="809439" y="1918813"/>
            <a:ext cx="3178432" cy="11963"/>
          </a:xfrm>
          <a:prstGeom prst="straightConnector1">
            <a:avLst/>
          </a:prstGeom>
          <a:noFill/>
          <a:ln cap="flat" cmpd="sng" w="9525">
            <a:solidFill>
              <a:srgbClr val="232B34"/>
            </a:solidFill>
            <a:prstDash val="solid"/>
            <a:round/>
            <a:headEnd len="sm" w="sm" type="none"/>
            <a:tailEnd len="sm" w="sm" type="none"/>
          </a:ln>
        </p:spPr>
      </p:cxnSp>
      <p:cxnSp>
        <p:nvCxnSpPr>
          <p:cNvPr id="259" name="Google Shape;259;p4"/>
          <p:cNvCxnSpPr/>
          <p:nvPr/>
        </p:nvCxnSpPr>
        <p:spPr>
          <a:xfrm flipH="1" rot="10800000">
            <a:off x="4128105" y="1925163"/>
            <a:ext cx="7087170" cy="32"/>
          </a:xfrm>
          <a:prstGeom prst="straightConnector1">
            <a:avLst/>
          </a:prstGeom>
          <a:noFill/>
          <a:ln cap="flat" cmpd="sng" w="9525">
            <a:solidFill>
              <a:srgbClr val="232B34"/>
            </a:solidFill>
            <a:prstDash val="solid"/>
            <a:round/>
            <a:headEnd len="sm" w="sm" type="none"/>
            <a:tailEnd len="sm" w="sm" type="none"/>
          </a:ln>
        </p:spPr>
      </p:cxnSp>
      <p:sp>
        <p:nvSpPr>
          <p:cNvPr id="260" name="Google Shape;260;p4"/>
          <p:cNvSpPr txBox="1"/>
          <p:nvPr/>
        </p:nvSpPr>
        <p:spPr>
          <a:xfrm>
            <a:off x="813360"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0</a:t>
            </a:r>
            <a:endParaRPr b="0" i="0" sz="1200" u="none" cap="none" strike="noStrike">
              <a:solidFill>
                <a:schemeClr val="dk2"/>
              </a:solidFill>
              <a:latin typeface="Source Sans Pro"/>
              <a:ea typeface="Source Sans Pro"/>
              <a:cs typeface="Source Sans Pro"/>
              <a:sym typeface="Source Sans Pro"/>
            </a:endParaRPr>
          </a:p>
        </p:txBody>
      </p:sp>
      <p:sp>
        <p:nvSpPr>
          <p:cNvPr id="261" name="Google Shape;261;p4"/>
          <p:cNvSpPr txBox="1"/>
          <p:nvPr/>
        </p:nvSpPr>
        <p:spPr>
          <a:xfrm>
            <a:off x="1215777"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a:t>
            </a:r>
            <a:endParaRPr b="0" i="0" sz="1200" u="none" cap="none" strike="noStrik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618194"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a:t>
            </a:r>
            <a:endParaRPr b="0" i="0" sz="1200" u="none" cap="none" strike="noStrik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2020611"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3</a:t>
            </a:r>
            <a:endParaRPr b="0" i="0" sz="1200" u="none" cap="none" strike="noStrik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423028"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4</a:t>
            </a:r>
            <a:endParaRPr b="0" i="0" sz="1200" u="none" cap="none" strike="noStrik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825445"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5</a:t>
            </a:r>
            <a:endParaRPr b="0" i="0" sz="1200" u="none" cap="none" strike="noStrik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3227862"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6</a:t>
            </a:r>
            <a:endParaRPr b="0" i="0" sz="1200" u="none" cap="none" strike="noStrik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630279"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7</a:t>
            </a:r>
            <a:endParaRPr b="0" i="0" sz="1200" u="none" cap="none" strike="noStrik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811007" y="2735171"/>
            <a:ext cx="709686"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Sep</a:t>
            </a:r>
            <a:endParaRPr b="0" i="0" sz="1200" u="none" cap="none" strike="noStrike">
              <a:solidFill>
                <a:schemeClr val="lt1"/>
              </a:solidFill>
              <a:latin typeface="Source Sans Pro"/>
              <a:ea typeface="Source Sans Pro"/>
              <a:cs typeface="Source Sans Pro"/>
              <a:sym typeface="Source Sans Pro"/>
            </a:endParaRPr>
          </a:p>
        </p:txBody>
      </p:sp>
      <p:sp>
        <p:nvSpPr>
          <p:cNvPr id="269" name="Google Shape;269;p4"/>
          <p:cNvSpPr txBox="1"/>
          <p:nvPr/>
        </p:nvSpPr>
        <p:spPr>
          <a:xfrm>
            <a:off x="1548228" y="2735061"/>
            <a:ext cx="950564"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Oct</a:t>
            </a:r>
            <a:endParaRPr b="0" i="0" sz="1200" u="none" cap="none" strike="noStrik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2526328" y="2735061"/>
            <a:ext cx="674234"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Nov</a:t>
            </a:r>
            <a:endParaRPr b="0" i="0" sz="1200" u="none" cap="none" strike="noStrike">
              <a:solidFill>
                <a:schemeClr val="lt1"/>
              </a:solidFill>
              <a:latin typeface="Source Sans Pro"/>
              <a:ea typeface="Source Sans Pro"/>
              <a:cs typeface="Source Sans Pro"/>
              <a:sym typeface="Source Sans Pro"/>
            </a:endParaRPr>
          </a:p>
        </p:txBody>
      </p:sp>
      <p:sp>
        <p:nvSpPr>
          <p:cNvPr id="271" name="Google Shape;271;p4"/>
          <p:cNvSpPr txBox="1"/>
          <p:nvPr/>
        </p:nvSpPr>
        <p:spPr>
          <a:xfrm>
            <a:off x="3228097" y="2735061"/>
            <a:ext cx="872471"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Dec</a:t>
            </a:r>
            <a:endParaRPr b="0" i="0" sz="1200" u="none" cap="none" strike="noStrike">
              <a:solidFill>
                <a:schemeClr val="lt1"/>
              </a:solidFill>
              <a:latin typeface="Source Sans Pro"/>
              <a:ea typeface="Source Sans Pro"/>
              <a:cs typeface="Source Sans Pro"/>
              <a:sym typeface="Source Sans Pro"/>
            </a:endParaRPr>
          </a:p>
        </p:txBody>
      </p:sp>
      <p:sp>
        <p:nvSpPr>
          <p:cNvPr id="272" name="Google Shape;272;p4"/>
          <p:cNvSpPr txBox="1"/>
          <p:nvPr/>
        </p:nvSpPr>
        <p:spPr>
          <a:xfrm>
            <a:off x="4032696"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8</a:t>
            </a:r>
            <a:endParaRPr b="0" i="0" sz="1200" u="none" cap="none" strike="noStrik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4435113"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9</a:t>
            </a:r>
            <a:endParaRPr b="0" i="0" sz="1200" u="none" cap="none" strike="noStrik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837530" y="2261330"/>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10</a:t>
            </a:r>
            <a:endParaRPr b="0" i="0" sz="1200" u="none" cap="none" strike="noStrik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5239947"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11</a:t>
            </a:r>
            <a:endParaRPr b="0" i="0" sz="1200" u="none" cap="none" strike="noStrik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4128105" y="2735171"/>
            <a:ext cx="1014301"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Jan</a:t>
            </a:r>
            <a:endParaRPr b="0" i="0" sz="1200" u="none" cap="none" strike="noStrik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5176293" y="2735061"/>
            <a:ext cx="713232" cy="240192"/>
          </a:xfrm>
          <a:prstGeom prst="rect">
            <a:avLst/>
          </a:prstGeom>
          <a:solidFill>
            <a:srgbClr val="002060"/>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FDFFFD"/>
                </a:solidFill>
                <a:latin typeface="Source Sans Pro"/>
                <a:ea typeface="Source Sans Pro"/>
                <a:cs typeface="Source Sans Pro"/>
                <a:sym typeface="Source Sans Pro"/>
              </a:rPr>
              <a:t>Feb</a:t>
            </a:r>
            <a:endParaRPr b="0" i="0" sz="1200" u="none" cap="none" strike="noStrike">
              <a:solidFill>
                <a:srgbClr val="FDFFFD"/>
              </a:solidFill>
              <a:latin typeface="Source Sans Pro"/>
              <a:ea typeface="Source Sans Pro"/>
              <a:cs typeface="Source Sans Pro"/>
              <a:sym typeface="Source Sans Pro"/>
            </a:endParaRPr>
          </a:p>
        </p:txBody>
      </p:sp>
      <p:sp>
        <p:nvSpPr>
          <p:cNvPr id="278" name="Google Shape;278;p4"/>
          <p:cNvSpPr txBox="1"/>
          <p:nvPr/>
        </p:nvSpPr>
        <p:spPr>
          <a:xfrm>
            <a:off x="813360" y="3297330"/>
            <a:ext cx="3801217" cy="458547"/>
          </a:xfrm>
          <a:prstGeom prst="rect">
            <a:avLst/>
          </a:prstGeom>
          <a:solidFill>
            <a:srgbClr val="7185A0"/>
          </a:solid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Clr>
                <a:srgbClr val="FFFFFF"/>
              </a:buClr>
              <a:buSzPts val="1400"/>
              <a:buFont typeface="PT Serif"/>
              <a:buNone/>
            </a:pPr>
            <a:r>
              <a:rPr b="1" i="0" lang="en-US" sz="1200" u="none" cap="none" strike="noStrike">
                <a:solidFill>
                  <a:srgbClr val="FFFFFF"/>
                </a:solidFill>
                <a:latin typeface="Source Sans Pro"/>
                <a:ea typeface="Source Sans Pro"/>
                <a:cs typeface="Source Sans Pro"/>
                <a:sym typeface="Source Sans Pro"/>
              </a:rPr>
              <a:t>DHM - Health Apartment</a:t>
            </a:r>
            <a:endParaRPr b="1" i="0" sz="1200" u="none" cap="none" strike="noStrike">
              <a:solidFill>
                <a:srgbClr val="FFFFFF"/>
              </a:solidFill>
              <a:latin typeface="Source Sans Pro"/>
              <a:ea typeface="Source Sans Pro"/>
              <a:cs typeface="Source Sans Pro"/>
              <a:sym typeface="Source Sans Pro"/>
            </a:endParaRPr>
          </a:p>
        </p:txBody>
      </p:sp>
      <p:sp>
        <p:nvSpPr>
          <p:cNvPr id="279" name="Google Shape;279;p4"/>
          <p:cNvSpPr txBox="1"/>
          <p:nvPr/>
        </p:nvSpPr>
        <p:spPr>
          <a:xfrm>
            <a:off x="163866" y="1689035"/>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467B8"/>
                </a:solidFill>
                <a:latin typeface="Source Sans Pro"/>
                <a:ea typeface="Source Sans Pro"/>
                <a:cs typeface="Source Sans Pro"/>
                <a:sym typeface="Source Sans Pro"/>
              </a:rPr>
              <a:t>PHASE</a:t>
            </a:r>
            <a:endParaRPr b="0" i="0" sz="1400" u="none" cap="none" strike="noStrike">
              <a:solidFill>
                <a:srgbClr val="000000"/>
              </a:solidFill>
              <a:latin typeface="Arial"/>
              <a:ea typeface="Arial"/>
              <a:cs typeface="Arial"/>
              <a:sym typeface="Arial"/>
            </a:endParaRPr>
          </a:p>
        </p:txBody>
      </p:sp>
      <p:sp>
        <p:nvSpPr>
          <p:cNvPr id="280" name="Google Shape;280;p4"/>
          <p:cNvSpPr txBox="1"/>
          <p:nvPr/>
        </p:nvSpPr>
        <p:spPr>
          <a:xfrm>
            <a:off x="162962" y="2301816"/>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467B8"/>
                </a:solidFill>
                <a:latin typeface="Source Sans Pro"/>
                <a:ea typeface="Source Sans Pro"/>
                <a:cs typeface="Source Sans Pro"/>
                <a:sym typeface="Source Sans Pro"/>
              </a:rPr>
              <a:t>SPRINT</a:t>
            </a:r>
            <a:endParaRPr b="0" i="0" sz="1400" u="none" cap="none" strike="noStrike">
              <a:solidFill>
                <a:srgbClr val="000000"/>
              </a:solidFill>
              <a:latin typeface="Arial"/>
              <a:ea typeface="Arial"/>
              <a:cs typeface="Arial"/>
              <a:sym typeface="Arial"/>
            </a:endParaRPr>
          </a:p>
        </p:txBody>
      </p:sp>
      <p:sp>
        <p:nvSpPr>
          <p:cNvPr id="281" name="Google Shape;281;p4"/>
          <p:cNvSpPr txBox="1"/>
          <p:nvPr/>
        </p:nvSpPr>
        <p:spPr>
          <a:xfrm>
            <a:off x="163866" y="2795228"/>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200" u="none" cap="none" strike="noStrike">
                <a:solidFill>
                  <a:srgbClr val="0467B8"/>
                </a:solidFill>
                <a:latin typeface="Source Sans Pro"/>
                <a:ea typeface="Source Sans Pro"/>
                <a:cs typeface="Source Sans Pro"/>
                <a:sym typeface="Source Sans Pro"/>
              </a:rPr>
              <a:t>MONTH</a:t>
            </a:r>
            <a:endParaRPr b="0" i="0" sz="1200" u="none" cap="none" strike="noStrike">
              <a:solidFill>
                <a:srgbClr val="0467B8"/>
              </a:solidFill>
              <a:latin typeface="Source Sans Pro"/>
              <a:ea typeface="Source Sans Pro"/>
              <a:cs typeface="Source Sans Pro"/>
              <a:sym typeface="Source Sans Pro"/>
            </a:endParaRPr>
          </a:p>
        </p:txBody>
      </p:sp>
      <p:sp>
        <p:nvSpPr>
          <p:cNvPr id="282" name="Google Shape;282;p4"/>
          <p:cNvSpPr txBox="1"/>
          <p:nvPr/>
        </p:nvSpPr>
        <p:spPr>
          <a:xfrm>
            <a:off x="163866" y="3459440"/>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200" u="none" cap="none" strike="noStrike">
                <a:solidFill>
                  <a:srgbClr val="0467B8"/>
                </a:solidFill>
                <a:latin typeface="Source Sans Pro"/>
                <a:ea typeface="Source Sans Pro"/>
                <a:cs typeface="Source Sans Pro"/>
                <a:sym typeface="Source Sans Pro"/>
              </a:rPr>
              <a:t>FOCUS</a:t>
            </a:r>
            <a:endParaRPr b="0" i="0" sz="1200" u="none" cap="none" strike="noStrike">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5642364"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12</a:t>
            </a:r>
            <a:endParaRPr b="0" i="0" sz="1200" u="none" cap="none" strike="noStrik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6044781"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13</a:t>
            </a:r>
            <a:endParaRPr b="0" i="0" sz="1200" u="none" cap="none" strike="noStrik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447198"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14</a:t>
            </a:r>
            <a:endParaRPr b="0" i="0" sz="1200" u="none" cap="none" strike="noStrike">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849615"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15</a:t>
            </a:r>
            <a:endParaRPr b="0" i="0" sz="1200" u="none" cap="none" strike="noStrike">
              <a:solidFill>
                <a:schemeClr val="dk2"/>
              </a:solidFill>
              <a:latin typeface="Source Sans Pro"/>
              <a:ea typeface="Source Sans Pro"/>
              <a:cs typeface="Source Sans Pro"/>
              <a:sym typeface="Source Sans Pro"/>
            </a:endParaRPr>
          </a:p>
        </p:txBody>
      </p:sp>
      <p:sp>
        <p:nvSpPr>
          <p:cNvPr id="287" name="Google Shape;287;p4"/>
          <p:cNvSpPr txBox="1"/>
          <p:nvPr/>
        </p:nvSpPr>
        <p:spPr>
          <a:xfrm>
            <a:off x="5907336" y="2735171"/>
            <a:ext cx="709687" cy="240192"/>
          </a:xfrm>
          <a:prstGeom prst="rect">
            <a:avLst/>
          </a:prstGeom>
          <a:solidFill>
            <a:srgbClr val="002060"/>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FDFFFD"/>
                </a:solidFill>
                <a:latin typeface="Source Sans Pro"/>
                <a:ea typeface="Source Sans Pro"/>
                <a:cs typeface="Source Sans Pro"/>
                <a:sym typeface="Source Sans Pro"/>
              </a:rPr>
              <a:t>Mar</a:t>
            </a:r>
            <a:endParaRPr b="0" i="0" sz="1200" u="none" cap="none" strike="noStrike">
              <a:solidFill>
                <a:srgbClr val="FDFFFD"/>
              </a:solidFill>
              <a:latin typeface="Source Sans Pro"/>
              <a:ea typeface="Source Sans Pro"/>
              <a:cs typeface="Source Sans Pro"/>
              <a:sym typeface="Source Sans Pro"/>
            </a:endParaRPr>
          </a:p>
        </p:txBody>
      </p:sp>
      <p:sp>
        <p:nvSpPr>
          <p:cNvPr id="288" name="Google Shape;288;p4"/>
          <p:cNvSpPr txBox="1"/>
          <p:nvPr/>
        </p:nvSpPr>
        <p:spPr>
          <a:xfrm>
            <a:off x="6663676" y="2735171"/>
            <a:ext cx="823894" cy="233843"/>
          </a:xfrm>
          <a:prstGeom prst="rect">
            <a:avLst/>
          </a:prstGeom>
          <a:solidFill>
            <a:srgbClr val="002060"/>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Apr</a:t>
            </a:r>
            <a:endParaRPr b="0" i="0" sz="1200" u="none" cap="none" strike="noStrike">
              <a:solidFill>
                <a:schemeClr val="lt1"/>
              </a:solidFill>
              <a:latin typeface="Source Sans Pro"/>
              <a:ea typeface="Source Sans Pro"/>
              <a:cs typeface="Source Sans Pro"/>
              <a:sym typeface="Source Sans Pro"/>
            </a:endParaRPr>
          </a:p>
        </p:txBody>
      </p:sp>
      <p:sp>
        <p:nvSpPr>
          <p:cNvPr id="289" name="Google Shape;289;p4"/>
          <p:cNvSpPr txBox="1"/>
          <p:nvPr/>
        </p:nvSpPr>
        <p:spPr>
          <a:xfrm>
            <a:off x="7252032"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16</a:t>
            </a:r>
            <a:endParaRPr b="0" i="0" sz="1200" u="none" cap="none" strike="noStrike">
              <a:solidFill>
                <a:schemeClr val="dk2"/>
              </a:solidFill>
              <a:latin typeface="Source Sans Pro"/>
              <a:ea typeface="Source Sans Pro"/>
              <a:cs typeface="Source Sans Pro"/>
              <a:sym typeface="Source Sans Pro"/>
            </a:endParaRPr>
          </a:p>
        </p:txBody>
      </p:sp>
      <p:sp>
        <p:nvSpPr>
          <p:cNvPr id="290" name="Google Shape;290;p4"/>
          <p:cNvSpPr txBox="1"/>
          <p:nvPr/>
        </p:nvSpPr>
        <p:spPr>
          <a:xfrm>
            <a:off x="7654449"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17</a:t>
            </a:r>
            <a:endParaRPr b="0" i="0" sz="1200" u="none" cap="none" strike="noStrik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8056866"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18</a:t>
            </a:r>
            <a:endParaRPr b="0" i="0" sz="1200" u="none" cap="none" strike="noStrik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459283"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19</a:t>
            </a:r>
            <a:endParaRPr b="0" i="0" sz="1200" u="none" cap="none" strike="noStrik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861700"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20</a:t>
            </a:r>
            <a:endParaRPr b="0" i="0" sz="1200" u="none" cap="none" strike="noStrik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9264117"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21</a:t>
            </a:r>
            <a:endParaRPr b="0" i="0" sz="1200" u="none" cap="none" strike="noStrik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666534"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22</a:t>
            </a:r>
            <a:endParaRPr b="0" i="0" sz="1200" u="none" cap="none" strike="noStrik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10068951"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23</a:t>
            </a:r>
            <a:endParaRPr b="0" i="0" sz="1200" u="none" cap="none" strike="noStrik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471368"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24</a:t>
            </a:r>
            <a:endParaRPr b="0" i="0" sz="1200" u="none" cap="none" strike="noStrik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873785"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25</a:t>
            </a:r>
            <a:endParaRPr b="0" i="0" sz="1200" u="none" cap="none" strike="noStrik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7529025" y="2735171"/>
            <a:ext cx="885433" cy="24019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May</a:t>
            </a:r>
            <a:endParaRPr b="0" i="0" sz="1200" u="none" cap="none" strike="noStrik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8467130" y="2735171"/>
            <a:ext cx="774989"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Jun</a:t>
            </a:r>
            <a:endParaRPr b="0" i="0" sz="1200" u="none" cap="none" strike="noStrik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283052" y="2735171"/>
            <a:ext cx="852888"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Jul</a:t>
            </a:r>
            <a:endParaRPr b="0" i="0" sz="1200" u="none" cap="none" strike="noStrik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10188457" y="2735171"/>
            <a:ext cx="852888"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Aug</a:t>
            </a:r>
            <a:endParaRPr b="0" i="0" sz="1200" u="none" cap="none" strike="noStrik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4653799" y="3898925"/>
            <a:ext cx="4545600" cy="430800"/>
          </a:xfrm>
          <a:prstGeom prst="rect">
            <a:avLst/>
          </a:prstGeom>
          <a:solidFill>
            <a:srgbClr val="B9CCE2"/>
          </a:solid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Clr>
                <a:schemeClr val="lt1"/>
              </a:buClr>
              <a:buSzPts val="1200"/>
              <a:buFont typeface="Source Sans Pro"/>
              <a:buNone/>
            </a:pPr>
            <a:r>
              <a:rPr b="1" i="0" lang="en-US" sz="1200" u="none" cap="none" strike="noStrike">
                <a:solidFill>
                  <a:schemeClr val="dk1"/>
                </a:solidFill>
                <a:latin typeface="Source Sans Pro"/>
                <a:ea typeface="Source Sans Pro"/>
                <a:cs typeface="Source Sans Pro"/>
                <a:sym typeface="Source Sans Pro"/>
              </a:rPr>
              <a:t>1095-B Form</a:t>
            </a:r>
            <a:endParaRPr b="1" i="0" sz="1200" u="none" cap="none" strike="noStrike">
              <a:solidFill>
                <a:schemeClr val="dk1"/>
              </a:solidFill>
              <a:latin typeface="Source Sans Pro"/>
              <a:ea typeface="Source Sans Pro"/>
              <a:cs typeface="Source Sans Pro"/>
              <a:sym typeface="Source Sans Pro"/>
            </a:endParaRPr>
          </a:p>
        </p:txBody>
      </p:sp>
      <p:sp>
        <p:nvSpPr>
          <p:cNvPr id="304" name="Google Shape;304;p4"/>
          <p:cNvSpPr txBox="1"/>
          <p:nvPr/>
        </p:nvSpPr>
        <p:spPr>
          <a:xfrm>
            <a:off x="6164607" y="4476968"/>
            <a:ext cx="1054581" cy="615513"/>
          </a:xfrm>
          <a:prstGeom prst="rect">
            <a:avLst/>
          </a:prstGeom>
          <a:solidFill>
            <a:srgbClr val="A1AEBF"/>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Source Sans Pro"/>
                <a:ea typeface="Source Sans Pro"/>
                <a:cs typeface="Source Sans Pro"/>
                <a:sym typeface="Source Sans Pro"/>
              </a:rPr>
              <a:t>Community Care</a:t>
            </a:r>
            <a:endParaRPr b="1" i="0" sz="1200" u="none" cap="none" strike="noStrike">
              <a:solidFill>
                <a:schemeClr val="lt1"/>
              </a:solidFill>
              <a:latin typeface="Source Sans Pro"/>
              <a:ea typeface="Source Sans Pro"/>
              <a:cs typeface="Source Sans Pro"/>
              <a:sym typeface="Source Sans Pro"/>
            </a:endParaRPr>
          </a:p>
        </p:txBody>
      </p:sp>
      <p:sp>
        <p:nvSpPr>
          <p:cNvPr id="305" name="Google Shape;305;p4"/>
          <p:cNvSpPr txBox="1"/>
          <p:nvPr/>
        </p:nvSpPr>
        <p:spPr>
          <a:xfrm>
            <a:off x="4032696" y="1564739"/>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65956"/>
              </a:buClr>
              <a:buSzPts val="1400"/>
              <a:buFont typeface="PT Serif"/>
              <a:buNone/>
            </a:pPr>
            <a:r>
              <a:rPr b="0" i="0" lang="en-US" sz="1400" u="none" cap="none" strike="noStrike">
                <a:solidFill>
                  <a:srgbClr val="565956"/>
                </a:solidFill>
                <a:latin typeface="PT Serif"/>
                <a:ea typeface="PT Serif"/>
                <a:cs typeface="PT Serif"/>
                <a:sym typeface="PT Serif"/>
              </a:rPr>
              <a:t>CY 2022</a:t>
            </a:r>
            <a:endParaRPr b="0" i="0" sz="1800" u="none" cap="none" strike="noStrike">
              <a:solidFill>
                <a:schemeClr val="dk1"/>
              </a:solidFill>
              <a:latin typeface="Calibri"/>
              <a:ea typeface="Calibri"/>
              <a:cs typeface="Calibri"/>
              <a:sym typeface="Calibri"/>
            </a:endParaRPr>
          </a:p>
        </p:txBody>
      </p:sp>
      <p:sp>
        <p:nvSpPr>
          <p:cNvPr id="306" name="Google Shape;306;p4"/>
          <p:cNvSpPr txBox="1"/>
          <p:nvPr/>
        </p:nvSpPr>
        <p:spPr>
          <a:xfrm>
            <a:off x="711013" y="1566387"/>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65956"/>
              </a:buClr>
              <a:buSzPts val="1400"/>
              <a:buFont typeface="PT Serif"/>
              <a:buNone/>
            </a:pPr>
            <a:r>
              <a:rPr b="0" i="0" lang="en-US" sz="1400" u="none" cap="none" strike="noStrike">
                <a:solidFill>
                  <a:srgbClr val="565956"/>
                </a:solidFill>
                <a:latin typeface="PT Serif"/>
                <a:ea typeface="PT Serif"/>
                <a:cs typeface="PT Serif"/>
                <a:sym typeface="PT Serif"/>
              </a:rPr>
              <a:t>CY 2021</a:t>
            </a:r>
            <a:endParaRPr b="0" i="0" sz="1800" u="none" cap="none" strike="noStrike">
              <a:solidFill>
                <a:schemeClr val="dk1"/>
              </a:solidFill>
              <a:latin typeface="Calibri"/>
              <a:ea typeface="Calibri"/>
              <a:cs typeface="Calibri"/>
              <a:sym typeface="Calibri"/>
            </a:endParaRPr>
          </a:p>
        </p:txBody>
      </p:sp>
      <p:grpSp>
        <p:nvGrpSpPr>
          <p:cNvPr id="307" name="Google Shape;307;p4"/>
          <p:cNvGrpSpPr/>
          <p:nvPr/>
        </p:nvGrpSpPr>
        <p:grpSpPr>
          <a:xfrm>
            <a:off x="7772801" y="1198271"/>
            <a:ext cx="1351008" cy="4461457"/>
            <a:chOff x="5416154" y="1306817"/>
            <a:chExt cx="1351008" cy="4461457"/>
          </a:xfrm>
        </p:grpSpPr>
        <p:cxnSp>
          <p:nvCxnSpPr>
            <p:cNvPr id="308" name="Google Shape;308;p4"/>
            <p:cNvCxnSpPr/>
            <p:nvPr/>
          </p:nvCxnSpPr>
          <p:spPr>
            <a:xfrm>
              <a:off x="6086666" y="1493924"/>
              <a:ext cx="8833" cy="4274350"/>
            </a:xfrm>
            <a:prstGeom prst="straightConnector1">
              <a:avLst/>
            </a:prstGeom>
            <a:noFill/>
            <a:ln cap="flat" cmpd="sng" w="12700">
              <a:solidFill>
                <a:srgbClr val="A1AEBF"/>
              </a:solidFill>
              <a:prstDash val="solid"/>
              <a:round/>
              <a:headEnd len="sm" w="sm" type="none"/>
              <a:tailEnd len="sm" w="sm" type="none"/>
            </a:ln>
          </p:spPr>
        </p:cxnSp>
        <p:grpSp>
          <p:nvGrpSpPr>
            <p:cNvPr id="309" name="Google Shape;309;p4"/>
            <p:cNvGrpSpPr/>
            <p:nvPr/>
          </p:nvGrpSpPr>
          <p:grpSpPr>
            <a:xfrm>
              <a:off x="5416154" y="1306817"/>
              <a:ext cx="1351008" cy="440384"/>
              <a:chOff x="5536804" y="1338567"/>
              <a:chExt cx="1351008" cy="440384"/>
            </a:xfrm>
          </p:grpSpPr>
          <p:sp>
            <p:nvSpPr>
              <p:cNvPr id="310" name="Google Shape;310;p4"/>
              <p:cNvSpPr/>
              <p:nvPr/>
            </p:nvSpPr>
            <p:spPr>
              <a:xfrm>
                <a:off x="5536804" y="1338567"/>
                <a:ext cx="1351008" cy="350972"/>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50"/>
                  <a:buFont typeface="Arial"/>
                  <a:buNone/>
                </a:pPr>
                <a:r>
                  <a:rPr b="1" i="0" lang="en-US" sz="1250" u="none" cap="none" strike="noStrike">
                    <a:solidFill>
                      <a:schemeClr val="accent1"/>
                    </a:solidFill>
                    <a:latin typeface="Source Sans Pro SemiBold"/>
                    <a:ea typeface="Source Sans Pro SemiBold"/>
                    <a:cs typeface="Source Sans Pro SemiBold"/>
                    <a:sym typeface="Source Sans Pro SemiBold"/>
                  </a:rPr>
                  <a:t>WE ARE HERE</a:t>
                </a:r>
                <a:endParaRPr b="0" i="0" sz="1250" u="none" cap="none" strike="noStrike">
                  <a:solidFill>
                    <a:schemeClr val="accent1"/>
                  </a:solidFill>
                  <a:latin typeface="Arial"/>
                  <a:ea typeface="Arial"/>
                  <a:cs typeface="Arial"/>
                  <a:sym typeface="Arial"/>
                </a:endParaRPr>
              </a:p>
            </p:txBody>
          </p:sp>
          <p:sp>
            <p:nvSpPr>
              <p:cNvPr id="311" name="Google Shape;311;p4"/>
              <p:cNvSpPr/>
              <p:nvPr/>
            </p:nvSpPr>
            <p:spPr>
              <a:xfrm rot="10800000">
                <a:off x="6147203" y="1692245"/>
                <a:ext cx="127346" cy="86706"/>
              </a:xfrm>
              <a:prstGeom prst="triangle">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grpSp>
      <p:sp>
        <p:nvSpPr>
          <p:cNvPr id="312" name="Google Shape;312;p4"/>
          <p:cNvSpPr txBox="1"/>
          <p:nvPr/>
        </p:nvSpPr>
        <p:spPr>
          <a:xfrm>
            <a:off x="9199425" y="3898925"/>
            <a:ext cx="2743200" cy="430800"/>
          </a:xfrm>
          <a:prstGeom prst="rect">
            <a:avLst/>
          </a:prstGeom>
          <a:solidFill>
            <a:srgbClr val="0365B9">
              <a:alpha val="29803"/>
            </a:srgbClr>
          </a:solid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8F8F8F"/>
                </a:solidFill>
                <a:latin typeface="Source Sans Pro"/>
                <a:ea typeface="Source Sans Pro"/>
                <a:cs typeface="Source Sans Pro"/>
                <a:sym typeface="Source Sans Pro"/>
              </a:rPr>
              <a:t>Follow ups as needed</a:t>
            </a:r>
            <a:endParaRPr b="1" i="0" sz="1200" u="none" cap="none" strike="noStrike">
              <a:solidFill>
                <a:srgbClr val="8F8F8F"/>
              </a:solidFill>
              <a:latin typeface="Source Sans Pro"/>
              <a:ea typeface="Source Sans Pro"/>
              <a:cs typeface="Source Sans Pro"/>
              <a:sym typeface="Source Sans Pro"/>
            </a:endParaRPr>
          </a:p>
        </p:txBody>
      </p:sp>
      <p:sp>
        <p:nvSpPr>
          <p:cNvPr id="313" name="Google Shape;313;p4"/>
          <p:cNvSpPr txBox="1"/>
          <p:nvPr/>
        </p:nvSpPr>
        <p:spPr>
          <a:xfrm>
            <a:off x="11272073" y="2261330"/>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26</a:t>
            </a:r>
            <a:endParaRPr b="0" i="0" sz="1200" u="none" cap="none" strike="noStrike">
              <a:solidFill>
                <a:schemeClr val="dk2"/>
              </a:solidFill>
              <a:latin typeface="Source Sans Pro"/>
              <a:ea typeface="Source Sans Pro"/>
              <a:cs typeface="Source Sans Pro"/>
              <a:sym typeface="Source Sans Pro"/>
            </a:endParaRPr>
          </a:p>
        </p:txBody>
      </p:sp>
      <p:sp>
        <p:nvSpPr>
          <p:cNvPr id="314" name="Google Shape;314;p4"/>
          <p:cNvSpPr txBox="1"/>
          <p:nvPr/>
        </p:nvSpPr>
        <p:spPr>
          <a:xfrm>
            <a:off x="11677995" y="2257675"/>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27</a:t>
            </a:r>
            <a:endParaRPr b="0" i="0" sz="1200" u="none" cap="none" strike="noStrike">
              <a:solidFill>
                <a:schemeClr val="dk2"/>
              </a:solidFill>
              <a:latin typeface="Source Sans Pro"/>
              <a:ea typeface="Source Sans Pro"/>
              <a:cs typeface="Source Sans Pro"/>
              <a:sym typeface="Source Sans Pro"/>
            </a:endParaRPr>
          </a:p>
        </p:txBody>
      </p:sp>
      <p:sp>
        <p:nvSpPr>
          <p:cNvPr id="315" name="Google Shape;315;p4"/>
          <p:cNvSpPr txBox="1"/>
          <p:nvPr/>
        </p:nvSpPr>
        <p:spPr>
          <a:xfrm>
            <a:off x="11089740" y="2735171"/>
            <a:ext cx="852888"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Sep</a:t>
            </a:r>
            <a:endParaRPr b="0" i="0" sz="1200" u="none" cap="none" strike="noStrike">
              <a:solidFill>
                <a:schemeClr val="dk2"/>
              </a:solidFill>
              <a:latin typeface="Source Sans Pro"/>
              <a:ea typeface="Source Sans Pro"/>
              <a:cs typeface="Source Sans Pro"/>
              <a:sym typeface="Source Sans Pro"/>
            </a:endParaRPr>
          </a:p>
        </p:txBody>
      </p:sp>
      <p:sp>
        <p:nvSpPr>
          <p:cNvPr id="316" name="Google Shape;316;p4"/>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0" name="Shape 320"/>
        <p:cNvGrpSpPr/>
        <p:nvPr/>
      </p:nvGrpSpPr>
      <p:grpSpPr>
        <a:xfrm>
          <a:off x="0" y="0"/>
          <a:ext cx="0" cy="0"/>
          <a:chOff x="0" y="0"/>
          <a:chExt cx="0" cy="0"/>
        </a:xfrm>
      </p:grpSpPr>
      <p:sp>
        <p:nvSpPr>
          <p:cNvPr id="321" name="Google Shape;321;p9"/>
          <p:cNvSpPr txBox="1"/>
          <p:nvPr>
            <p:ph type="title"/>
          </p:nvPr>
        </p:nvSpPr>
        <p:spPr>
          <a:xfrm>
            <a:off x="312812" y="373491"/>
            <a:ext cx="6519390" cy="7469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Agenda</a:t>
            </a:r>
            <a:endParaRPr/>
          </a:p>
        </p:txBody>
      </p:sp>
      <p:sp>
        <p:nvSpPr>
          <p:cNvPr id="322" name="Google Shape;322;p9"/>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323" name="Google Shape;323;p9"/>
          <p:cNvSpPr txBox="1"/>
          <p:nvPr/>
        </p:nvSpPr>
        <p:spPr>
          <a:xfrm>
            <a:off x="8917360" y="6408650"/>
            <a:ext cx="272346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Agenda</a:t>
            </a:r>
            <a:endParaRPr b="0" i="0" sz="1800" u="none" cap="none" strike="noStrike">
              <a:solidFill>
                <a:schemeClr val="dk1"/>
              </a:solidFill>
              <a:latin typeface="Calibri"/>
              <a:ea typeface="Calibri"/>
              <a:cs typeface="Calibri"/>
              <a:sym typeface="Calibri"/>
            </a:endParaRPr>
          </a:p>
        </p:txBody>
      </p:sp>
      <p:sp>
        <p:nvSpPr>
          <p:cNvPr id="324" name="Google Shape;324;p9"/>
          <p:cNvSpPr txBox="1"/>
          <p:nvPr/>
        </p:nvSpPr>
        <p:spPr>
          <a:xfrm>
            <a:off x="312862" y="1599897"/>
            <a:ext cx="2256900" cy="2189400"/>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115000"/>
              </a:lnSpc>
              <a:spcBef>
                <a:spcPts val="0"/>
              </a:spcBef>
              <a:spcAft>
                <a:spcPts val="0"/>
              </a:spcAft>
              <a:buClr>
                <a:srgbClr val="000000"/>
              </a:buClr>
              <a:buSzPct val="127181"/>
              <a:buFont typeface="Arial"/>
              <a:buNone/>
            </a:pPr>
            <a:r>
              <a:rPr b="0" i="0" lang="en-US" sz="1400" u="none" cap="none" strike="noStrike">
                <a:solidFill>
                  <a:schemeClr val="accent2"/>
                </a:solidFill>
                <a:latin typeface="PT Serif"/>
                <a:ea typeface="PT Serif"/>
                <a:cs typeface="PT Serif"/>
                <a:sym typeface="PT Serif"/>
              </a:rPr>
              <a:t>Sprint Goal:</a:t>
            </a:r>
            <a:r>
              <a:rPr b="0" i="0" lang="en-US" sz="1400" u="none" cap="none" strike="noStrike">
                <a:solidFill>
                  <a:schemeClr val="dk2"/>
                </a:solidFill>
                <a:latin typeface="PT Serif"/>
                <a:ea typeface="PT Serif"/>
                <a:cs typeface="PT Serif"/>
                <a:sym typeface="PT Serif"/>
              </a:rPr>
              <a:t> </a:t>
            </a:r>
            <a:endParaRPr b="0" i="0" sz="1400" u="none" cap="none" strike="noStrike">
              <a:solidFill>
                <a:schemeClr val="dk2"/>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ct val="127181"/>
              <a:buFont typeface="Arial"/>
              <a:buNone/>
            </a:pPr>
            <a:r>
              <a:rPr b="0" i="0" lang="en-US" sz="1400" u="none" cap="none" strike="noStrike">
                <a:solidFill>
                  <a:schemeClr val="dk2"/>
                </a:solidFill>
                <a:latin typeface="PT Serif"/>
                <a:ea typeface="PT Serif"/>
                <a:cs typeface="PT Serif"/>
                <a:sym typeface="PT Serif"/>
              </a:rPr>
              <a:t>For sprint 3 we focused on  initiating our first round of research on IA, Veteran experience map,  laid the foundation for a second round of research, and explored requirements for launch of 1095-B </a:t>
            </a:r>
            <a:r>
              <a:rPr b="0" i="0" lang="en-US" sz="1400" u="none" cap="none" strike="noStrike">
                <a:solidFill>
                  <a:srgbClr val="000000"/>
                </a:solidFill>
                <a:latin typeface="PT Serif"/>
                <a:ea typeface="PT Serif"/>
                <a:cs typeface="PT Serif"/>
                <a:sym typeface="PT Serif"/>
              </a:rPr>
              <a:t>		</a:t>
            </a:r>
            <a:endParaRPr b="0" i="0" sz="1400" u="none" cap="none" strike="noStrike">
              <a:solidFill>
                <a:srgbClr val="000000"/>
              </a:solidFill>
              <a:latin typeface="PT Serif"/>
              <a:ea typeface="PT Serif"/>
              <a:cs typeface="PT Serif"/>
              <a:sym typeface="PT Serif"/>
            </a:endParaRPr>
          </a:p>
        </p:txBody>
      </p:sp>
      <p:graphicFrame>
        <p:nvGraphicFramePr>
          <p:cNvPr id="325" name="Google Shape;325;p9"/>
          <p:cNvGraphicFramePr/>
          <p:nvPr/>
        </p:nvGraphicFramePr>
        <p:xfrm>
          <a:off x="3032371" y="5565328"/>
          <a:ext cx="3000000" cy="3000000"/>
        </p:xfrm>
        <a:graphic>
          <a:graphicData uri="http://schemas.openxmlformats.org/drawingml/2006/table">
            <a:tbl>
              <a:tblPr bandRow="1" firstRow="1">
                <a:noFill/>
                <a:tableStyleId>{A0917D7B-C7AB-4A59-BCF1-2B6A0E587B5A}</a:tableStyleId>
              </a:tblPr>
              <a:tblGrid>
                <a:gridCol w="121075"/>
                <a:gridCol w="8601700"/>
              </a:tblGrid>
              <a:tr h="7552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b="0" i="0" sz="1200" u="none" cap="none" strike="noStrike">
                        <a:solidFill>
                          <a:schemeClr val="dk1"/>
                        </a:solidFill>
                        <a:latin typeface="Source Sans Pro"/>
                        <a:ea typeface="Source Sans Pro"/>
                        <a:cs typeface="Source Sans Pro"/>
                        <a:sym typeface="Source Sans Pro"/>
                      </a:endParaRPr>
                    </a:p>
                  </a:txBody>
                  <a:tcPr marT="182875" marB="182875" marR="182875" marL="1828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8E8E8"/>
                    </a:solidFill>
                  </a:tcPr>
                </a:tc>
              </a:tr>
            </a:tbl>
          </a:graphicData>
        </a:graphic>
      </p:graphicFrame>
      <p:cxnSp>
        <p:nvCxnSpPr>
          <p:cNvPr id="326" name="Google Shape;326;p9"/>
          <p:cNvCxnSpPr/>
          <p:nvPr/>
        </p:nvCxnSpPr>
        <p:spPr>
          <a:xfrm>
            <a:off x="3032371" y="1357994"/>
            <a:ext cx="8697470" cy="13606"/>
          </a:xfrm>
          <a:prstGeom prst="straightConnector1">
            <a:avLst/>
          </a:prstGeom>
          <a:noFill/>
          <a:ln cap="flat" cmpd="sng" w="9525">
            <a:solidFill>
              <a:srgbClr val="747C74"/>
            </a:solidFill>
            <a:prstDash val="dot"/>
            <a:round/>
            <a:headEnd len="sm" w="sm" type="none"/>
            <a:tailEnd len="sm" w="sm" type="none"/>
          </a:ln>
        </p:spPr>
      </p:cxnSp>
      <p:cxnSp>
        <p:nvCxnSpPr>
          <p:cNvPr id="327" name="Google Shape;327;p9"/>
          <p:cNvCxnSpPr/>
          <p:nvPr/>
        </p:nvCxnSpPr>
        <p:spPr>
          <a:xfrm>
            <a:off x="3045029" y="4966927"/>
            <a:ext cx="8697469" cy="0"/>
          </a:xfrm>
          <a:prstGeom prst="straightConnector1">
            <a:avLst/>
          </a:prstGeom>
          <a:noFill/>
          <a:ln cap="flat" cmpd="sng" w="9525">
            <a:solidFill>
              <a:srgbClr val="747C74"/>
            </a:solidFill>
            <a:prstDash val="dot"/>
            <a:round/>
            <a:headEnd len="sm" w="sm" type="none"/>
            <a:tailEnd len="sm" w="sm" type="none"/>
          </a:ln>
        </p:spPr>
      </p:cxnSp>
      <p:sp>
        <p:nvSpPr>
          <p:cNvPr id="328" name="Google Shape;328;p9"/>
          <p:cNvSpPr txBox="1"/>
          <p:nvPr/>
        </p:nvSpPr>
        <p:spPr>
          <a:xfrm>
            <a:off x="3572507" y="1810715"/>
            <a:ext cx="4824600" cy="369000"/>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HEALTH HUB</a:t>
            </a:r>
            <a:endParaRPr b="0" i="0" sz="1400" u="none" cap="none" strike="noStrike">
              <a:solidFill>
                <a:srgbClr val="000000"/>
              </a:solidFill>
              <a:latin typeface="Arial"/>
              <a:ea typeface="Arial"/>
              <a:cs typeface="Arial"/>
              <a:sym typeface="Arial"/>
            </a:endParaRPr>
          </a:p>
        </p:txBody>
      </p:sp>
      <p:sp>
        <p:nvSpPr>
          <p:cNvPr id="329" name="Google Shape;329;p9"/>
          <p:cNvSpPr txBox="1"/>
          <p:nvPr/>
        </p:nvSpPr>
        <p:spPr>
          <a:xfrm>
            <a:off x="3572506" y="3689185"/>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1BF"/>
                </a:solidFill>
                <a:latin typeface="Source Sans Pro"/>
                <a:ea typeface="Source Sans Pro"/>
                <a:cs typeface="Source Sans Pro"/>
                <a:sym typeface="Source Sans Pro"/>
              </a:rPr>
              <a:t>1095-B</a:t>
            </a:r>
            <a:endParaRPr b="0" i="0" sz="1400" u="none" cap="none" strike="noStrike">
              <a:solidFill>
                <a:srgbClr val="000000"/>
              </a:solidFill>
              <a:latin typeface="Arial"/>
              <a:ea typeface="Arial"/>
              <a:cs typeface="Arial"/>
              <a:sym typeface="Arial"/>
            </a:endParaRPr>
          </a:p>
        </p:txBody>
      </p:sp>
      <p:sp>
        <p:nvSpPr>
          <p:cNvPr id="330" name="Google Shape;330;p9"/>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
        <p:nvSpPr>
          <p:cNvPr id="331" name="Google Shape;331;p9"/>
          <p:cNvSpPr txBox="1"/>
          <p:nvPr/>
        </p:nvSpPr>
        <p:spPr>
          <a:xfrm>
            <a:off x="4065192" y="2086647"/>
            <a:ext cx="6213900" cy="1292662"/>
          </a:xfrm>
          <a:prstGeom prst="rect">
            <a:avLst/>
          </a:prstGeom>
          <a:noFill/>
          <a:ln>
            <a:noFill/>
          </a:ln>
        </p:spPr>
        <p:txBody>
          <a:bodyPr anchorCtr="0" anchor="t" bIns="0" lIns="0" spcFirstLastPara="1" rIns="0" wrap="square" tIns="0">
            <a:spAutoFit/>
          </a:bodyPr>
          <a:lstStyle/>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rgbClr val="000000"/>
                </a:solidFill>
                <a:latin typeface="PT Serif"/>
                <a:ea typeface="PT Serif"/>
                <a:cs typeface="PT Serif"/>
                <a:sym typeface="PT Serif"/>
              </a:rPr>
              <a:t>Finalized and submitted research plan</a:t>
            </a:r>
            <a:endParaRPr b="0" i="0" sz="1600" u="none" cap="none" strike="noStrike">
              <a:solidFill>
                <a:srgbClr val="000000"/>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rgbClr val="000000"/>
                </a:solidFill>
                <a:latin typeface="PT Serif"/>
                <a:ea typeface="PT Serif"/>
                <a:cs typeface="PT Serif"/>
                <a:sym typeface="PT Serif"/>
              </a:rPr>
              <a:t>Prepared and pilot tested IA treejack test</a:t>
            </a:r>
            <a:endParaRPr b="0" i="0" sz="1600" u="none" cap="none" strike="noStrike">
              <a:solidFill>
                <a:srgbClr val="000000"/>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rgbClr val="000000"/>
                </a:solidFill>
                <a:latin typeface="PT Serif"/>
                <a:ea typeface="PT Serif"/>
                <a:cs typeface="PT Serif"/>
                <a:sym typeface="PT Serif"/>
              </a:rPr>
              <a:t>Iterated experience map</a:t>
            </a:r>
            <a:endParaRPr b="0" i="0" sz="1600" u="none" cap="none" strike="noStrike">
              <a:solidFill>
                <a:srgbClr val="000000"/>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rgbClr val="000000"/>
                </a:solidFill>
                <a:latin typeface="PT Serif"/>
                <a:ea typeface="PT Serif"/>
                <a:cs typeface="PT Serif"/>
                <a:sym typeface="PT Serif"/>
              </a:rPr>
              <a:t>Preparations for future research</a:t>
            </a:r>
            <a:endParaRPr b="0" i="0" sz="1600" u="none" cap="none" strike="noStrike">
              <a:solidFill>
                <a:srgbClr val="000000"/>
              </a:solidFill>
              <a:latin typeface="PT Serif"/>
              <a:ea typeface="PT Serif"/>
              <a:cs typeface="PT Serif"/>
              <a:sym typeface="PT Serif"/>
            </a:endParaRPr>
          </a:p>
        </p:txBody>
      </p:sp>
      <p:sp>
        <p:nvSpPr>
          <p:cNvPr id="332" name="Google Shape;332;p9"/>
          <p:cNvSpPr txBox="1"/>
          <p:nvPr/>
        </p:nvSpPr>
        <p:spPr>
          <a:xfrm>
            <a:off x="4065192" y="3943203"/>
            <a:ext cx="6213900" cy="569400"/>
          </a:xfrm>
          <a:prstGeom prst="rect">
            <a:avLst/>
          </a:prstGeom>
          <a:noFill/>
          <a:ln>
            <a:noFill/>
          </a:ln>
        </p:spPr>
        <p:txBody>
          <a:bodyPr anchorCtr="0" anchor="t" bIns="0" lIns="0" spcFirstLastPara="1" rIns="0" wrap="square" tIns="0">
            <a:spAutoFit/>
          </a:bodyPr>
          <a:lstStyle/>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chemeClr val="dk1"/>
                </a:solidFill>
                <a:latin typeface="PT Serif"/>
                <a:ea typeface="PT Serif"/>
                <a:cs typeface="PT Serif"/>
                <a:sym typeface="PT Serif"/>
              </a:rPr>
              <a:t>Monitored 1095-B Blockers</a:t>
            </a:r>
            <a:endParaRPr b="0" i="0" sz="1600" u="none" cap="none" strike="noStrike">
              <a:solidFill>
                <a:schemeClr val="dk1"/>
              </a:solidFill>
              <a:latin typeface="PT Serif"/>
              <a:ea typeface="PT Serif"/>
              <a:cs typeface="PT Serif"/>
              <a:sym typeface="PT Serif"/>
            </a:endParaRPr>
          </a:p>
          <a:p>
            <a:pPr indent="-228600" lvl="3" marL="228600" marR="0" rtl="0" algn="l">
              <a:lnSpc>
                <a:spcPct val="100000"/>
              </a:lnSpc>
              <a:spcBef>
                <a:spcPts val="600"/>
              </a:spcBef>
              <a:spcAft>
                <a:spcPts val="0"/>
              </a:spcAft>
              <a:buClr>
                <a:srgbClr val="7F7F7F"/>
              </a:buClr>
              <a:buSzPts val="1200"/>
              <a:buFont typeface="PT Serif"/>
              <a:buAutoNum type="alphaUcPeriod"/>
            </a:pPr>
            <a:r>
              <a:rPr b="0" i="0" lang="en-US" sz="1600" u="none" cap="none" strike="noStrike">
                <a:solidFill>
                  <a:schemeClr val="dk1"/>
                </a:solidFill>
                <a:latin typeface="PT Serif"/>
                <a:ea typeface="PT Serif"/>
                <a:cs typeface="PT Serif"/>
                <a:sym typeface="PT Serif"/>
              </a:rPr>
              <a:t>Explored requirements for launch once unblocked</a:t>
            </a:r>
            <a:endParaRPr b="0" i="0" sz="1600" u="none" cap="none" strike="noStrike">
              <a:solidFill>
                <a:schemeClr val="dk1"/>
              </a:solidFill>
              <a:latin typeface="PT Serif"/>
              <a:ea typeface="PT Serif"/>
              <a:cs typeface="PT Serif"/>
              <a:sym typeface="PT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
          <p:cNvSpPr txBox="1"/>
          <p:nvPr>
            <p:ph type="ctrTitle"/>
          </p:nvPr>
        </p:nvSpPr>
        <p:spPr>
          <a:xfrm>
            <a:off x="248880" y="2938176"/>
            <a:ext cx="7261656" cy="163257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600"/>
              <a:buFont typeface="PT Serif"/>
              <a:buNone/>
            </a:pPr>
            <a:r>
              <a:rPr lang="en-US"/>
              <a:t>Health Hub</a:t>
            </a:r>
            <a:endParaRPr/>
          </a:p>
        </p:txBody>
      </p:sp>
      <p:sp>
        <p:nvSpPr>
          <p:cNvPr id="338" name="Google Shape;338;p5"/>
          <p:cNvSpPr txBox="1"/>
          <p:nvPr>
            <p:ph idx="1" type="body"/>
          </p:nvPr>
        </p:nvSpPr>
        <p:spPr>
          <a:xfrm>
            <a:off x="341868" y="2523777"/>
            <a:ext cx="4246607" cy="366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600"/>
              <a:buNone/>
            </a:pPr>
            <a:r>
              <a:rPr lang="en-US"/>
              <a:t>SPRINT 3 DEMO</a:t>
            </a:r>
            <a:endParaRPr/>
          </a:p>
        </p:txBody>
      </p:sp>
      <p:sp>
        <p:nvSpPr>
          <p:cNvPr id="339" name="Google Shape;339;p5"/>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0" name="Google Shape;340;p5"/>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2812" y="373491"/>
            <a:ext cx="11353800" cy="7469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Health Hub Strategic Roadmap v1</a:t>
            </a:r>
            <a:endParaRPr/>
          </a:p>
        </p:txBody>
      </p:sp>
      <p:sp>
        <p:nvSpPr>
          <p:cNvPr id="346" name="Google Shape;346;p56"/>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347" name="Google Shape;347;p56"/>
          <p:cNvSpPr txBox="1"/>
          <p:nvPr/>
        </p:nvSpPr>
        <p:spPr>
          <a:xfrm>
            <a:off x="8917360" y="6408650"/>
            <a:ext cx="272346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Product Management</a:t>
            </a:r>
            <a:endParaRPr b="0" i="0" sz="1800" u="none" cap="none" strike="noStrike">
              <a:solidFill>
                <a:schemeClr val="dk1"/>
              </a:solidFill>
              <a:latin typeface="Calibri"/>
              <a:ea typeface="Calibri"/>
              <a:cs typeface="Calibri"/>
              <a:sym typeface="Calibri"/>
            </a:endParaRPr>
          </a:p>
        </p:txBody>
      </p:sp>
      <p:cxnSp>
        <p:nvCxnSpPr>
          <p:cNvPr id="348" name="Google Shape;348;p56"/>
          <p:cNvCxnSpPr/>
          <p:nvPr/>
        </p:nvCxnSpPr>
        <p:spPr>
          <a:xfrm>
            <a:off x="1806739" y="2342013"/>
            <a:ext cx="9810040" cy="2210"/>
          </a:xfrm>
          <a:prstGeom prst="straightConnector1">
            <a:avLst/>
          </a:prstGeom>
          <a:noFill/>
          <a:ln cap="flat" cmpd="sng" w="9525">
            <a:solidFill>
              <a:srgbClr val="232B34"/>
            </a:solidFill>
            <a:prstDash val="solid"/>
            <a:round/>
            <a:headEnd len="sm" w="sm" type="none"/>
            <a:tailEnd len="sm" w="sm" type="none"/>
          </a:ln>
        </p:spPr>
      </p:cxnSp>
      <p:sp>
        <p:nvSpPr>
          <p:cNvPr id="349" name="Google Shape;349;p56"/>
          <p:cNvSpPr txBox="1"/>
          <p:nvPr/>
        </p:nvSpPr>
        <p:spPr>
          <a:xfrm>
            <a:off x="608677" y="1756036"/>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467B8"/>
                </a:solidFill>
                <a:latin typeface="Source Sans Pro"/>
                <a:ea typeface="Source Sans Pro"/>
                <a:cs typeface="Source Sans Pro"/>
                <a:sym typeface="Source Sans Pro"/>
              </a:rPr>
              <a:t>YEAR</a:t>
            </a:r>
            <a:endParaRPr b="0" i="0" sz="1400" u="none" cap="none" strike="noStrike">
              <a:solidFill>
                <a:srgbClr val="000000"/>
              </a:solidFill>
              <a:latin typeface="Arial"/>
              <a:ea typeface="Arial"/>
              <a:cs typeface="Arial"/>
              <a:sym typeface="Arial"/>
            </a:endParaRPr>
          </a:p>
        </p:txBody>
      </p:sp>
      <p:sp>
        <p:nvSpPr>
          <p:cNvPr id="350" name="Google Shape;350;p56"/>
          <p:cNvSpPr txBox="1"/>
          <p:nvPr/>
        </p:nvSpPr>
        <p:spPr>
          <a:xfrm>
            <a:off x="941273" y="2483737"/>
            <a:ext cx="92863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467B8"/>
                </a:solidFill>
                <a:latin typeface="Source Sans Pro"/>
                <a:ea typeface="Source Sans Pro"/>
                <a:cs typeface="Source Sans Pro"/>
                <a:sym typeface="Source Sans Pro"/>
              </a:rPr>
              <a:t>Task Order</a:t>
            </a:r>
            <a:endParaRPr b="0" i="0" sz="1400" u="none" cap="none" strike="noStrike">
              <a:solidFill>
                <a:srgbClr val="000000"/>
              </a:solidFill>
              <a:latin typeface="Arial"/>
              <a:ea typeface="Arial"/>
              <a:cs typeface="Arial"/>
              <a:sym typeface="Arial"/>
            </a:endParaRPr>
          </a:p>
        </p:txBody>
      </p:sp>
      <p:sp>
        <p:nvSpPr>
          <p:cNvPr id="351" name="Google Shape;351;p56"/>
          <p:cNvSpPr txBox="1"/>
          <p:nvPr/>
        </p:nvSpPr>
        <p:spPr>
          <a:xfrm>
            <a:off x="607773" y="2057409"/>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200" u="none" cap="none" strike="noStrike">
                <a:solidFill>
                  <a:srgbClr val="0467B8"/>
                </a:solidFill>
                <a:latin typeface="Source Sans Pro"/>
                <a:ea typeface="Source Sans Pro"/>
                <a:cs typeface="Source Sans Pro"/>
                <a:sym typeface="Source Sans Pro"/>
              </a:rPr>
              <a:t>MONTH</a:t>
            </a:r>
            <a:endParaRPr b="0" i="0" sz="1200" u="none" cap="none" strike="noStrike">
              <a:solidFill>
                <a:srgbClr val="0467B8"/>
              </a:solidFill>
              <a:latin typeface="Source Sans Pro"/>
              <a:ea typeface="Source Sans Pro"/>
              <a:cs typeface="Source Sans Pro"/>
              <a:sym typeface="Source Sans Pro"/>
            </a:endParaRPr>
          </a:p>
        </p:txBody>
      </p:sp>
      <p:sp>
        <p:nvSpPr>
          <p:cNvPr id="352" name="Google Shape;352;p56"/>
          <p:cNvSpPr txBox="1"/>
          <p:nvPr/>
        </p:nvSpPr>
        <p:spPr>
          <a:xfrm>
            <a:off x="598999" y="3148080"/>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200" u="none" cap="none" strike="noStrike">
                <a:solidFill>
                  <a:srgbClr val="0467B8"/>
                </a:solidFill>
                <a:latin typeface="Source Sans Pro"/>
                <a:ea typeface="Source Sans Pro"/>
                <a:cs typeface="Source Sans Pro"/>
                <a:sym typeface="Source Sans Pro"/>
              </a:rPr>
              <a:t>FOCUS</a:t>
            </a:r>
            <a:endParaRPr b="0" i="0" sz="1200" u="none" cap="none" strike="noStrike">
              <a:solidFill>
                <a:srgbClr val="0467B8"/>
              </a:solidFill>
              <a:latin typeface="Source Sans Pro"/>
              <a:ea typeface="Source Sans Pro"/>
              <a:cs typeface="Source Sans Pro"/>
              <a:sym typeface="Source Sans Pro"/>
            </a:endParaRPr>
          </a:p>
        </p:txBody>
      </p:sp>
      <p:sp>
        <p:nvSpPr>
          <p:cNvPr id="353" name="Google Shape;353;p56"/>
          <p:cNvSpPr txBox="1"/>
          <p:nvPr/>
        </p:nvSpPr>
        <p:spPr>
          <a:xfrm>
            <a:off x="1797158" y="2034992"/>
            <a:ext cx="1554480" cy="233843"/>
          </a:xfrm>
          <a:prstGeom prst="rect">
            <a:avLst/>
          </a:prstGeom>
          <a:solidFill>
            <a:srgbClr val="002060"/>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Apr</a:t>
            </a:r>
            <a:endParaRPr b="0" i="0" sz="1200" u="none" cap="none" strike="noStrike">
              <a:solidFill>
                <a:schemeClr val="lt1"/>
              </a:solidFill>
              <a:latin typeface="Source Sans Pro"/>
              <a:ea typeface="Source Sans Pro"/>
              <a:cs typeface="Source Sans Pro"/>
              <a:sym typeface="Source Sans Pro"/>
            </a:endParaRPr>
          </a:p>
        </p:txBody>
      </p:sp>
      <p:sp>
        <p:nvSpPr>
          <p:cNvPr id="354" name="Google Shape;354;p56"/>
          <p:cNvSpPr txBox="1"/>
          <p:nvPr/>
        </p:nvSpPr>
        <p:spPr>
          <a:xfrm>
            <a:off x="2954029" y="2444834"/>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16</a:t>
            </a:r>
            <a:endParaRPr b="0" i="0" sz="1200" u="none" cap="none" strike="noStrike">
              <a:solidFill>
                <a:srgbClr val="8F8F8F"/>
              </a:solidFill>
              <a:latin typeface="Source Sans Pro"/>
              <a:ea typeface="Source Sans Pro"/>
              <a:cs typeface="Source Sans Pro"/>
              <a:sym typeface="Source Sans Pro"/>
            </a:endParaRPr>
          </a:p>
        </p:txBody>
      </p:sp>
      <p:sp>
        <p:nvSpPr>
          <p:cNvPr id="355" name="Google Shape;355;p56"/>
          <p:cNvSpPr txBox="1"/>
          <p:nvPr/>
        </p:nvSpPr>
        <p:spPr>
          <a:xfrm>
            <a:off x="3674953" y="2444834"/>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17</a:t>
            </a:r>
            <a:endParaRPr b="0" i="0" sz="1200" u="none" cap="none" strike="noStrike">
              <a:solidFill>
                <a:srgbClr val="8F8F8F"/>
              </a:solidFill>
              <a:latin typeface="Source Sans Pro"/>
              <a:ea typeface="Source Sans Pro"/>
              <a:cs typeface="Source Sans Pro"/>
              <a:sym typeface="Source Sans Pro"/>
            </a:endParaRPr>
          </a:p>
        </p:txBody>
      </p:sp>
      <p:sp>
        <p:nvSpPr>
          <p:cNvPr id="356" name="Google Shape;356;p56"/>
          <p:cNvSpPr txBox="1"/>
          <p:nvPr/>
        </p:nvSpPr>
        <p:spPr>
          <a:xfrm>
            <a:off x="4374402" y="2441033"/>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18</a:t>
            </a:r>
            <a:endParaRPr b="0" i="0" sz="1200" u="none" cap="none" strike="noStrike">
              <a:solidFill>
                <a:srgbClr val="8F8F8F"/>
              </a:solidFill>
              <a:latin typeface="Source Sans Pro"/>
              <a:ea typeface="Source Sans Pro"/>
              <a:cs typeface="Source Sans Pro"/>
              <a:sym typeface="Source Sans Pro"/>
            </a:endParaRPr>
          </a:p>
        </p:txBody>
      </p:sp>
      <p:sp>
        <p:nvSpPr>
          <p:cNvPr id="357" name="Google Shape;357;p56"/>
          <p:cNvSpPr txBox="1"/>
          <p:nvPr/>
        </p:nvSpPr>
        <p:spPr>
          <a:xfrm>
            <a:off x="5116744" y="2441033"/>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19</a:t>
            </a:r>
            <a:endParaRPr b="0" i="0" sz="1200" u="none" cap="none" strike="noStrike">
              <a:solidFill>
                <a:srgbClr val="8F8F8F"/>
              </a:solidFill>
              <a:latin typeface="Source Sans Pro"/>
              <a:ea typeface="Source Sans Pro"/>
              <a:cs typeface="Source Sans Pro"/>
              <a:sym typeface="Source Sans Pro"/>
            </a:endParaRPr>
          </a:p>
        </p:txBody>
      </p:sp>
      <p:sp>
        <p:nvSpPr>
          <p:cNvPr id="358" name="Google Shape;358;p56"/>
          <p:cNvSpPr txBox="1"/>
          <p:nvPr/>
        </p:nvSpPr>
        <p:spPr>
          <a:xfrm>
            <a:off x="5844042" y="2444834"/>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20</a:t>
            </a:r>
            <a:endParaRPr b="0" i="0" sz="1200" u="none" cap="none" strike="noStrike">
              <a:solidFill>
                <a:srgbClr val="8F8F8F"/>
              </a:solidFill>
              <a:latin typeface="Source Sans Pro"/>
              <a:ea typeface="Source Sans Pro"/>
              <a:cs typeface="Source Sans Pro"/>
              <a:sym typeface="Source Sans Pro"/>
            </a:endParaRPr>
          </a:p>
        </p:txBody>
      </p:sp>
      <p:sp>
        <p:nvSpPr>
          <p:cNvPr id="359" name="Google Shape;359;p56"/>
          <p:cNvSpPr txBox="1"/>
          <p:nvPr/>
        </p:nvSpPr>
        <p:spPr>
          <a:xfrm>
            <a:off x="6582663" y="2444834"/>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21</a:t>
            </a:r>
            <a:endParaRPr b="0" i="0" sz="1200" u="none" cap="none" strike="noStrike">
              <a:solidFill>
                <a:srgbClr val="8F8F8F"/>
              </a:solidFill>
              <a:latin typeface="Source Sans Pro"/>
              <a:ea typeface="Source Sans Pro"/>
              <a:cs typeface="Source Sans Pro"/>
              <a:sym typeface="Source Sans Pro"/>
            </a:endParaRPr>
          </a:p>
        </p:txBody>
      </p:sp>
      <p:sp>
        <p:nvSpPr>
          <p:cNvPr id="360" name="Google Shape;360;p56"/>
          <p:cNvSpPr txBox="1"/>
          <p:nvPr/>
        </p:nvSpPr>
        <p:spPr>
          <a:xfrm>
            <a:off x="7309961" y="2441033"/>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22</a:t>
            </a:r>
            <a:endParaRPr b="0" i="0" sz="1200" u="none" cap="none" strike="noStrike">
              <a:solidFill>
                <a:srgbClr val="8F8F8F"/>
              </a:solidFill>
              <a:latin typeface="Source Sans Pro"/>
              <a:ea typeface="Source Sans Pro"/>
              <a:cs typeface="Source Sans Pro"/>
              <a:sym typeface="Source Sans Pro"/>
            </a:endParaRPr>
          </a:p>
        </p:txBody>
      </p:sp>
      <p:sp>
        <p:nvSpPr>
          <p:cNvPr id="361" name="Google Shape;361;p56"/>
          <p:cNvSpPr txBox="1"/>
          <p:nvPr/>
        </p:nvSpPr>
        <p:spPr>
          <a:xfrm>
            <a:off x="8048582" y="2444834"/>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23</a:t>
            </a:r>
            <a:endParaRPr b="0" i="0" sz="1200" u="none" cap="none" strike="noStrike">
              <a:solidFill>
                <a:srgbClr val="8F8F8F"/>
              </a:solidFill>
              <a:latin typeface="Source Sans Pro"/>
              <a:ea typeface="Source Sans Pro"/>
              <a:cs typeface="Source Sans Pro"/>
              <a:sym typeface="Source Sans Pro"/>
            </a:endParaRPr>
          </a:p>
        </p:txBody>
      </p:sp>
      <p:sp>
        <p:nvSpPr>
          <p:cNvPr id="362" name="Google Shape;362;p56"/>
          <p:cNvSpPr txBox="1"/>
          <p:nvPr/>
        </p:nvSpPr>
        <p:spPr>
          <a:xfrm>
            <a:off x="8760838" y="2444834"/>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24</a:t>
            </a:r>
            <a:endParaRPr b="0" i="0" sz="1200" u="none" cap="none" strike="noStrike">
              <a:solidFill>
                <a:srgbClr val="8F8F8F"/>
              </a:solidFill>
              <a:latin typeface="Source Sans Pro"/>
              <a:ea typeface="Source Sans Pro"/>
              <a:cs typeface="Source Sans Pro"/>
              <a:sym typeface="Source Sans Pro"/>
            </a:endParaRPr>
          </a:p>
        </p:txBody>
      </p:sp>
      <p:sp>
        <p:nvSpPr>
          <p:cNvPr id="363" name="Google Shape;363;p56"/>
          <p:cNvSpPr txBox="1"/>
          <p:nvPr/>
        </p:nvSpPr>
        <p:spPr>
          <a:xfrm>
            <a:off x="9464723" y="2444834"/>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8F8F8F"/>
                </a:solidFill>
                <a:latin typeface="Source Sans Pro"/>
                <a:ea typeface="Source Sans Pro"/>
                <a:cs typeface="Source Sans Pro"/>
                <a:sym typeface="Source Sans Pro"/>
              </a:rPr>
              <a:t>25</a:t>
            </a:r>
            <a:endParaRPr b="0" i="0" sz="1200" u="none" cap="none" strike="noStrike">
              <a:solidFill>
                <a:srgbClr val="8F8F8F"/>
              </a:solidFill>
              <a:latin typeface="Source Sans Pro"/>
              <a:ea typeface="Source Sans Pro"/>
              <a:cs typeface="Source Sans Pro"/>
              <a:sym typeface="Source Sans Pro"/>
            </a:endParaRPr>
          </a:p>
        </p:txBody>
      </p:sp>
      <p:sp>
        <p:nvSpPr>
          <p:cNvPr id="364" name="Google Shape;364;p56"/>
          <p:cNvSpPr txBox="1"/>
          <p:nvPr/>
        </p:nvSpPr>
        <p:spPr>
          <a:xfrm>
            <a:off x="3410269" y="2026197"/>
            <a:ext cx="1554480" cy="24019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May</a:t>
            </a:r>
            <a:endParaRPr b="0" i="0" sz="1200" u="none" cap="none" strike="noStrike">
              <a:solidFill>
                <a:schemeClr val="dk2"/>
              </a:solidFill>
              <a:latin typeface="Source Sans Pro"/>
              <a:ea typeface="Source Sans Pro"/>
              <a:cs typeface="Source Sans Pro"/>
              <a:sym typeface="Source Sans Pro"/>
            </a:endParaRPr>
          </a:p>
        </p:txBody>
      </p:sp>
      <p:sp>
        <p:nvSpPr>
          <p:cNvPr id="365" name="Google Shape;365;p56"/>
          <p:cNvSpPr txBox="1"/>
          <p:nvPr/>
        </p:nvSpPr>
        <p:spPr>
          <a:xfrm>
            <a:off x="5023380" y="2029372"/>
            <a:ext cx="15544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Jun</a:t>
            </a:r>
            <a:endParaRPr b="0" i="0" sz="1200" u="none" cap="none" strike="noStrike">
              <a:solidFill>
                <a:schemeClr val="dk2"/>
              </a:solidFill>
              <a:latin typeface="Source Sans Pro"/>
              <a:ea typeface="Source Sans Pro"/>
              <a:cs typeface="Source Sans Pro"/>
              <a:sym typeface="Source Sans Pro"/>
            </a:endParaRPr>
          </a:p>
        </p:txBody>
      </p:sp>
      <p:sp>
        <p:nvSpPr>
          <p:cNvPr id="366" name="Google Shape;366;p56"/>
          <p:cNvSpPr txBox="1"/>
          <p:nvPr/>
        </p:nvSpPr>
        <p:spPr>
          <a:xfrm>
            <a:off x="6636717" y="2034393"/>
            <a:ext cx="15544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Jul</a:t>
            </a:r>
            <a:endParaRPr b="0" i="0" sz="1200" u="none" cap="none" strike="noStrike">
              <a:solidFill>
                <a:schemeClr val="dk2"/>
              </a:solidFill>
              <a:latin typeface="Source Sans Pro"/>
              <a:ea typeface="Source Sans Pro"/>
              <a:cs typeface="Source Sans Pro"/>
              <a:sym typeface="Source Sans Pro"/>
            </a:endParaRPr>
          </a:p>
        </p:txBody>
      </p:sp>
      <p:sp>
        <p:nvSpPr>
          <p:cNvPr id="367" name="Google Shape;367;p56"/>
          <p:cNvSpPr txBox="1"/>
          <p:nvPr/>
        </p:nvSpPr>
        <p:spPr>
          <a:xfrm>
            <a:off x="8223235" y="2029372"/>
            <a:ext cx="15544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Aug</a:t>
            </a:r>
            <a:endParaRPr b="0" i="0" sz="1200" u="none" cap="none" strike="noStrike">
              <a:solidFill>
                <a:schemeClr val="dk2"/>
              </a:solidFill>
              <a:latin typeface="Source Sans Pro"/>
              <a:ea typeface="Source Sans Pro"/>
              <a:cs typeface="Source Sans Pro"/>
              <a:sym typeface="Source Sans Pro"/>
            </a:endParaRPr>
          </a:p>
        </p:txBody>
      </p:sp>
      <p:sp>
        <p:nvSpPr>
          <p:cNvPr id="368" name="Google Shape;368;p56"/>
          <p:cNvSpPr txBox="1"/>
          <p:nvPr/>
        </p:nvSpPr>
        <p:spPr>
          <a:xfrm>
            <a:off x="1665182" y="1714599"/>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65956"/>
              </a:buClr>
              <a:buSzPts val="1400"/>
              <a:buFont typeface="PT Serif"/>
              <a:buNone/>
            </a:pPr>
            <a:r>
              <a:rPr b="0" i="0" lang="en-US" sz="1400" u="none" cap="none" strike="noStrike">
                <a:solidFill>
                  <a:srgbClr val="565956"/>
                </a:solidFill>
                <a:latin typeface="PT Serif"/>
                <a:ea typeface="PT Serif"/>
                <a:cs typeface="PT Serif"/>
                <a:sym typeface="PT Serif"/>
              </a:rPr>
              <a:t>CY 2022</a:t>
            </a:r>
            <a:endParaRPr b="0" i="0" sz="1800" u="none" cap="none" strike="noStrike">
              <a:solidFill>
                <a:schemeClr val="dk1"/>
              </a:solidFill>
              <a:latin typeface="Calibri"/>
              <a:ea typeface="Calibri"/>
              <a:cs typeface="Calibri"/>
              <a:sym typeface="Calibri"/>
            </a:endParaRPr>
          </a:p>
        </p:txBody>
      </p:sp>
      <p:grpSp>
        <p:nvGrpSpPr>
          <p:cNvPr id="369" name="Google Shape;369;p56"/>
          <p:cNvGrpSpPr/>
          <p:nvPr/>
        </p:nvGrpSpPr>
        <p:grpSpPr>
          <a:xfrm>
            <a:off x="4369064" y="1445295"/>
            <a:ext cx="1351008" cy="4448188"/>
            <a:chOff x="5439141" y="1320086"/>
            <a:chExt cx="1351008" cy="4448188"/>
          </a:xfrm>
        </p:grpSpPr>
        <p:cxnSp>
          <p:nvCxnSpPr>
            <p:cNvPr id="370" name="Google Shape;370;p56"/>
            <p:cNvCxnSpPr/>
            <p:nvPr/>
          </p:nvCxnSpPr>
          <p:spPr>
            <a:xfrm>
              <a:off x="6086666" y="1493924"/>
              <a:ext cx="8833" cy="4274350"/>
            </a:xfrm>
            <a:prstGeom prst="straightConnector1">
              <a:avLst/>
            </a:prstGeom>
            <a:noFill/>
            <a:ln cap="flat" cmpd="sng" w="12700">
              <a:solidFill>
                <a:srgbClr val="A1AEBF"/>
              </a:solidFill>
              <a:prstDash val="solid"/>
              <a:round/>
              <a:headEnd len="sm" w="sm" type="none"/>
              <a:tailEnd len="sm" w="sm" type="none"/>
            </a:ln>
          </p:spPr>
        </p:cxnSp>
        <p:grpSp>
          <p:nvGrpSpPr>
            <p:cNvPr id="371" name="Google Shape;371;p56"/>
            <p:cNvGrpSpPr/>
            <p:nvPr/>
          </p:nvGrpSpPr>
          <p:grpSpPr>
            <a:xfrm>
              <a:off x="5439141" y="1320086"/>
              <a:ext cx="1351008" cy="427115"/>
              <a:chOff x="5559791" y="1351836"/>
              <a:chExt cx="1351008" cy="427115"/>
            </a:xfrm>
          </p:grpSpPr>
          <p:sp>
            <p:nvSpPr>
              <p:cNvPr id="372" name="Google Shape;372;p56"/>
              <p:cNvSpPr/>
              <p:nvPr/>
            </p:nvSpPr>
            <p:spPr>
              <a:xfrm>
                <a:off x="5559791" y="1351836"/>
                <a:ext cx="1351008" cy="350972"/>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50"/>
                  <a:buFont typeface="Arial"/>
                  <a:buNone/>
                </a:pPr>
                <a:r>
                  <a:rPr b="1" i="0" lang="en-US" sz="1250" u="none" cap="none" strike="noStrike">
                    <a:solidFill>
                      <a:schemeClr val="accent1"/>
                    </a:solidFill>
                    <a:latin typeface="Source Sans Pro SemiBold"/>
                    <a:ea typeface="Source Sans Pro SemiBold"/>
                    <a:cs typeface="Source Sans Pro SemiBold"/>
                    <a:sym typeface="Source Sans Pro SemiBold"/>
                  </a:rPr>
                  <a:t>WE ARE HERE</a:t>
                </a:r>
                <a:endParaRPr b="0" i="0" sz="1250" u="none" cap="none" strike="noStrike">
                  <a:solidFill>
                    <a:schemeClr val="accent1"/>
                  </a:solidFill>
                  <a:latin typeface="Arial"/>
                  <a:ea typeface="Arial"/>
                  <a:cs typeface="Arial"/>
                  <a:sym typeface="Arial"/>
                </a:endParaRPr>
              </a:p>
            </p:txBody>
          </p:sp>
          <p:sp>
            <p:nvSpPr>
              <p:cNvPr id="373" name="Google Shape;373;p56"/>
              <p:cNvSpPr/>
              <p:nvPr/>
            </p:nvSpPr>
            <p:spPr>
              <a:xfrm rot="10800000">
                <a:off x="6147203" y="1692245"/>
                <a:ext cx="127346" cy="86706"/>
              </a:xfrm>
              <a:prstGeom prst="triangle">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grpSp>
      <p:sp>
        <p:nvSpPr>
          <p:cNvPr id="374" name="Google Shape;374;p56"/>
          <p:cNvSpPr txBox="1"/>
          <p:nvPr/>
        </p:nvSpPr>
        <p:spPr>
          <a:xfrm>
            <a:off x="9836572" y="2029372"/>
            <a:ext cx="15544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Sep</a:t>
            </a:r>
            <a:endParaRPr b="0" i="0" sz="1200" u="none" cap="none" strike="noStrike">
              <a:solidFill>
                <a:schemeClr val="dk2"/>
              </a:solidFill>
              <a:latin typeface="Source Sans Pro"/>
              <a:ea typeface="Source Sans Pro"/>
              <a:cs typeface="Source Sans Pro"/>
              <a:sym typeface="Source Sans Pro"/>
            </a:endParaRPr>
          </a:p>
        </p:txBody>
      </p:sp>
      <p:sp>
        <p:nvSpPr>
          <p:cNvPr id="375" name="Google Shape;375;p56"/>
          <p:cNvSpPr txBox="1"/>
          <p:nvPr/>
        </p:nvSpPr>
        <p:spPr>
          <a:xfrm>
            <a:off x="941273" y="2724724"/>
            <a:ext cx="92863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467B8"/>
                </a:solidFill>
                <a:latin typeface="Source Sans Pro"/>
                <a:ea typeface="Source Sans Pro"/>
                <a:cs typeface="Source Sans Pro"/>
                <a:sym typeface="Source Sans Pro"/>
              </a:rPr>
              <a:t>Product</a:t>
            </a:r>
            <a:endParaRPr b="0" i="0" sz="1400" u="none" cap="none" strike="noStrike">
              <a:solidFill>
                <a:srgbClr val="000000"/>
              </a:solidFill>
              <a:latin typeface="Arial"/>
              <a:ea typeface="Arial"/>
              <a:cs typeface="Arial"/>
              <a:sym typeface="Arial"/>
            </a:endParaRPr>
          </a:p>
        </p:txBody>
      </p:sp>
      <p:sp>
        <p:nvSpPr>
          <p:cNvPr id="376" name="Google Shape;376;p56"/>
          <p:cNvSpPr txBox="1"/>
          <p:nvPr/>
        </p:nvSpPr>
        <p:spPr>
          <a:xfrm>
            <a:off x="599000" y="2270757"/>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200" u="none" cap="none" strike="noStrike">
                <a:solidFill>
                  <a:srgbClr val="0467B8"/>
                </a:solidFill>
                <a:latin typeface="Source Sans Pro"/>
                <a:ea typeface="Source Sans Pro"/>
                <a:cs typeface="Source Sans Pro"/>
                <a:sym typeface="Source Sans Pro"/>
              </a:rPr>
              <a:t>SPRINT</a:t>
            </a:r>
            <a:endParaRPr b="0" i="0" sz="1200" u="none" cap="none" strike="noStrike">
              <a:solidFill>
                <a:srgbClr val="0467B8"/>
              </a:solidFill>
              <a:latin typeface="Source Sans Pro"/>
              <a:ea typeface="Source Sans Pro"/>
              <a:cs typeface="Source Sans Pro"/>
              <a:sym typeface="Source Sans Pro"/>
            </a:endParaRPr>
          </a:p>
        </p:txBody>
      </p:sp>
      <p:sp>
        <p:nvSpPr>
          <p:cNvPr id="377" name="Google Shape;377;p56"/>
          <p:cNvSpPr txBox="1"/>
          <p:nvPr/>
        </p:nvSpPr>
        <p:spPr>
          <a:xfrm>
            <a:off x="2954029" y="2746586"/>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a:t>
            </a:r>
            <a:endParaRPr b="0" i="0" sz="1200" u="none" cap="none" strike="noStrike">
              <a:solidFill>
                <a:schemeClr val="dk2"/>
              </a:solidFill>
              <a:latin typeface="Source Sans Pro"/>
              <a:ea typeface="Source Sans Pro"/>
              <a:cs typeface="Source Sans Pro"/>
              <a:sym typeface="Source Sans Pro"/>
            </a:endParaRPr>
          </a:p>
        </p:txBody>
      </p:sp>
      <p:sp>
        <p:nvSpPr>
          <p:cNvPr id="378" name="Google Shape;378;p56"/>
          <p:cNvSpPr txBox="1"/>
          <p:nvPr/>
        </p:nvSpPr>
        <p:spPr>
          <a:xfrm>
            <a:off x="4374402" y="2746586"/>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3</a:t>
            </a:r>
            <a:endParaRPr b="0" i="0" sz="1200" u="none" cap="none" strike="noStrike">
              <a:solidFill>
                <a:schemeClr val="dk2"/>
              </a:solidFill>
              <a:latin typeface="Source Sans Pro"/>
              <a:ea typeface="Source Sans Pro"/>
              <a:cs typeface="Source Sans Pro"/>
              <a:sym typeface="Source Sans Pro"/>
            </a:endParaRPr>
          </a:p>
        </p:txBody>
      </p:sp>
      <p:sp>
        <p:nvSpPr>
          <p:cNvPr id="379" name="Google Shape;379;p56"/>
          <p:cNvSpPr txBox="1"/>
          <p:nvPr/>
        </p:nvSpPr>
        <p:spPr>
          <a:xfrm>
            <a:off x="5098166" y="2746586"/>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4</a:t>
            </a:r>
            <a:endParaRPr b="0" i="0" sz="1200" u="none" cap="none" strike="noStrike">
              <a:solidFill>
                <a:schemeClr val="dk2"/>
              </a:solidFill>
              <a:latin typeface="Source Sans Pro"/>
              <a:ea typeface="Source Sans Pro"/>
              <a:cs typeface="Source Sans Pro"/>
              <a:sym typeface="Source Sans Pro"/>
            </a:endParaRPr>
          </a:p>
        </p:txBody>
      </p:sp>
      <p:sp>
        <p:nvSpPr>
          <p:cNvPr id="380" name="Google Shape;380;p56"/>
          <p:cNvSpPr txBox="1"/>
          <p:nvPr/>
        </p:nvSpPr>
        <p:spPr>
          <a:xfrm>
            <a:off x="5829423" y="2743470"/>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5</a:t>
            </a:r>
            <a:endParaRPr b="0" i="0" sz="1200" u="none" cap="none" strike="noStrike">
              <a:solidFill>
                <a:schemeClr val="dk2"/>
              </a:solidFill>
              <a:latin typeface="Source Sans Pro"/>
              <a:ea typeface="Source Sans Pro"/>
              <a:cs typeface="Source Sans Pro"/>
              <a:sym typeface="Source Sans Pro"/>
            </a:endParaRPr>
          </a:p>
        </p:txBody>
      </p:sp>
      <p:sp>
        <p:nvSpPr>
          <p:cNvPr id="381" name="Google Shape;381;p56"/>
          <p:cNvSpPr txBox="1"/>
          <p:nvPr/>
        </p:nvSpPr>
        <p:spPr>
          <a:xfrm>
            <a:off x="6561138" y="2746586"/>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6</a:t>
            </a:r>
            <a:endParaRPr b="0" i="0" sz="1200" u="none" cap="none" strike="noStrike">
              <a:solidFill>
                <a:schemeClr val="dk2"/>
              </a:solidFill>
              <a:latin typeface="Source Sans Pro"/>
              <a:ea typeface="Source Sans Pro"/>
              <a:cs typeface="Source Sans Pro"/>
              <a:sym typeface="Source Sans Pro"/>
            </a:endParaRPr>
          </a:p>
        </p:txBody>
      </p:sp>
      <p:sp>
        <p:nvSpPr>
          <p:cNvPr id="382" name="Google Shape;382;p56"/>
          <p:cNvSpPr txBox="1"/>
          <p:nvPr/>
        </p:nvSpPr>
        <p:spPr>
          <a:xfrm>
            <a:off x="7305946" y="2743470"/>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7</a:t>
            </a:r>
            <a:endParaRPr b="0" i="0" sz="1200" u="none" cap="none" strike="noStrike">
              <a:solidFill>
                <a:schemeClr val="dk2"/>
              </a:solidFill>
              <a:latin typeface="Source Sans Pro"/>
              <a:ea typeface="Source Sans Pro"/>
              <a:cs typeface="Source Sans Pro"/>
              <a:sym typeface="Source Sans Pro"/>
            </a:endParaRPr>
          </a:p>
        </p:txBody>
      </p:sp>
      <p:sp>
        <p:nvSpPr>
          <p:cNvPr id="383" name="Google Shape;383;p56"/>
          <p:cNvSpPr txBox="1"/>
          <p:nvPr/>
        </p:nvSpPr>
        <p:spPr>
          <a:xfrm>
            <a:off x="8039914" y="2743470"/>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8</a:t>
            </a:r>
            <a:endParaRPr b="0" i="0" sz="1200" u="none" cap="none" strike="noStrike">
              <a:solidFill>
                <a:schemeClr val="dk2"/>
              </a:solidFill>
              <a:latin typeface="Source Sans Pro"/>
              <a:ea typeface="Source Sans Pro"/>
              <a:cs typeface="Source Sans Pro"/>
              <a:sym typeface="Source Sans Pro"/>
            </a:endParaRPr>
          </a:p>
        </p:txBody>
      </p:sp>
      <p:sp>
        <p:nvSpPr>
          <p:cNvPr id="384" name="Google Shape;384;p56"/>
          <p:cNvSpPr txBox="1"/>
          <p:nvPr/>
        </p:nvSpPr>
        <p:spPr>
          <a:xfrm>
            <a:off x="8760838" y="2743470"/>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9</a:t>
            </a:r>
            <a:endParaRPr b="0" i="0" sz="1200" u="none" cap="none" strike="noStrike">
              <a:solidFill>
                <a:schemeClr val="dk2"/>
              </a:solidFill>
              <a:latin typeface="Source Sans Pro"/>
              <a:ea typeface="Source Sans Pro"/>
              <a:cs typeface="Source Sans Pro"/>
              <a:sym typeface="Source Sans Pro"/>
            </a:endParaRPr>
          </a:p>
        </p:txBody>
      </p:sp>
      <p:sp>
        <p:nvSpPr>
          <p:cNvPr id="385" name="Google Shape;385;p56"/>
          <p:cNvSpPr txBox="1"/>
          <p:nvPr/>
        </p:nvSpPr>
        <p:spPr>
          <a:xfrm>
            <a:off x="9481762" y="2746586"/>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10</a:t>
            </a:r>
            <a:endParaRPr b="0" i="0" sz="1200" u="none" cap="none" strike="noStrike">
              <a:solidFill>
                <a:schemeClr val="dk2"/>
              </a:solidFill>
              <a:latin typeface="Source Sans Pro"/>
              <a:ea typeface="Source Sans Pro"/>
              <a:cs typeface="Source Sans Pro"/>
              <a:sym typeface="Source Sans Pro"/>
            </a:endParaRPr>
          </a:p>
        </p:txBody>
      </p:sp>
      <p:sp>
        <p:nvSpPr>
          <p:cNvPr id="386" name="Google Shape;386;p56"/>
          <p:cNvSpPr txBox="1"/>
          <p:nvPr/>
        </p:nvSpPr>
        <p:spPr>
          <a:xfrm>
            <a:off x="3658590" y="2746586"/>
            <a:ext cx="640080"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a:t>
            </a:r>
            <a:endParaRPr b="0" i="0" sz="1200" u="none" cap="none" strike="noStrike">
              <a:solidFill>
                <a:schemeClr val="dk2"/>
              </a:solidFill>
              <a:latin typeface="Source Sans Pro"/>
              <a:ea typeface="Source Sans Pro"/>
              <a:cs typeface="Source Sans Pro"/>
              <a:sym typeface="Source Sans Pro"/>
            </a:endParaRPr>
          </a:p>
        </p:txBody>
      </p:sp>
      <p:sp>
        <p:nvSpPr>
          <p:cNvPr id="387" name="Google Shape;387;p56"/>
          <p:cNvSpPr txBox="1"/>
          <p:nvPr/>
        </p:nvSpPr>
        <p:spPr>
          <a:xfrm>
            <a:off x="2954025" y="3924300"/>
            <a:ext cx="1415100" cy="418500"/>
          </a:xfrm>
          <a:prstGeom prst="rect">
            <a:avLst/>
          </a:prstGeom>
          <a:solidFill>
            <a:srgbClr val="7185A0"/>
          </a:solidFill>
          <a:ln>
            <a:noFill/>
          </a:ln>
        </p:spPr>
        <p:txBody>
          <a:bodyPr anchorCtr="0" anchor="ctr"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Comparative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Research</a:t>
            </a:r>
            <a:endParaRPr b="0" i="0" sz="1400" u="none" cap="none" strike="noStrike">
              <a:solidFill>
                <a:srgbClr val="000000"/>
              </a:solidFill>
              <a:latin typeface="Arial"/>
              <a:ea typeface="Arial"/>
              <a:cs typeface="Arial"/>
              <a:sym typeface="Arial"/>
            </a:endParaRPr>
          </a:p>
        </p:txBody>
      </p:sp>
      <p:sp>
        <p:nvSpPr>
          <p:cNvPr id="388" name="Google Shape;388;p56"/>
          <p:cNvSpPr txBox="1"/>
          <p:nvPr/>
        </p:nvSpPr>
        <p:spPr>
          <a:xfrm>
            <a:off x="8760838" y="5682268"/>
            <a:ext cx="1343965" cy="418507"/>
          </a:xfrm>
          <a:prstGeom prst="rect">
            <a:avLst/>
          </a:prstGeom>
          <a:solidFill>
            <a:srgbClr val="9163D8"/>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Future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 IA Map</a:t>
            </a:r>
            <a:endParaRPr b="0" i="0" sz="1200" u="none" cap="none" strike="noStrike">
              <a:solidFill>
                <a:schemeClr val="lt1"/>
              </a:solidFill>
              <a:latin typeface="Source Sans Pro"/>
              <a:ea typeface="Source Sans Pro"/>
              <a:cs typeface="Source Sans Pro"/>
              <a:sym typeface="Source Sans Pro"/>
            </a:endParaRPr>
          </a:p>
        </p:txBody>
      </p:sp>
      <p:sp>
        <p:nvSpPr>
          <p:cNvPr id="389" name="Google Shape;389;p56"/>
          <p:cNvSpPr txBox="1"/>
          <p:nvPr/>
        </p:nvSpPr>
        <p:spPr>
          <a:xfrm>
            <a:off x="2965305" y="4511702"/>
            <a:ext cx="2079327" cy="420624"/>
          </a:xfrm>
          <a:prstGeom prst="rect">
            <a:avLst/>
          </a:prstGeom>
          <a:solidFill>
            <a:srgbClr val="7185A0"/>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Existing Research Consolidation</a:t>
            </a:r>
            <a:endParaRPr b="0" i="0" sz="1200" u="none" cap="none" strike="noStrike">
              <a:solidFill>
                <a:schemeClr val="lt1"/>
              </a:solidFill>
              <a:latin typeface="Source Sans Pro"/>
              <a:ea typeface="Source Sans Pro"/>
              <a:cs typeface="Source Sans Pro"/>
              <a:sym typeface="Source Sans Pro"/>
            </a:endParaRPr>
          </a:p>
        </p:txBody>
      </p:sp>
      <p:sp>
        <p:nvSpPr>
          <p:cNvPr id="390" name="Google Shape;390;p56"/>
          <p:cNvSpPr txBox="1"/>
          <p:nvPr/>
        </p:nvSpPr>
        <p:spPr>
          <a:xfrm>
            <a:off x="4422900" y="3922350"/>
            <a:ext cx="3533100" cy="418500"/>
          </a:xfrm>
          <a:prstGeom prst="rect">
            <a:avLst/>
          </a:prstGeom>
          <a:solidFill>
            <a:srgbClr val="88A8CE"/>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Research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PT Serif"/>
              <a:buNone/>
            </a:pPr>
            <a:r>
              <a:t/>
            </a:r>
            <a:endParaRPr b="0" i="0" sz="1200" u="none" cap="none" strike="noStrike">
              <a:solidFill>
                <a:schemeClr val="lt1"/>
              </a:solidFill>
              <a:latin typeface="Source Sans Pro"/>
              <a:ea typeface="Source Sans Pro"/>
              <a:cs typeface="Source Sans Pro"/>
              <a:sym typeface="Source Sans Pro"/>
            </a:endParaRPr>
          </a:p>
        </p:txBody>
      </p:sp>
      <p:sp>
        <p:nvSpPr>
          <p:cNvPr id="391" name="Google Shape;391;p56"/>
          <p:cNvSpPr txBox="1"/>
          <p:nvPr/>
        </p:nvSpPr>
        <p:spPr>
          <a:xfrm>
            <a:off x="6577852" y="4520175"/>
            <a:ext cx="2838000" cy="418500"/>
          </a:xfrm>
          <a:prstGeom prst="rect">
            <a:avLst/>
          </a:prstGeom>
          <a:solidFill>
            <a:srgbClr val="88A8CE"/>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Tech Feasibility</a:t>
            </a:r>
            <a:endParaRPr b="0" i="0" sz="12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PT Serif"/>
              <a:buNone/>
            </a:pPr>
            <a:r>
              <a:t/>
            </a:r>
            <a:endParaRPr b="0" i="0" sz="1200" u="none" cap="none" strike="noStrike">
              <a:solidFill>
                <a:schemeClr val="lt1"/>
              </a:solidFill>
              <a:latin typeface="Source Sans Pro"/>
              <a:ea typeface="Source Sans Pro"/>
              <a:cs typeface="Source Sans Pro"/>
              <a:sym typeface="Source Sans Pro"/>
            </a:endParaRPr>
          </a:p>
        </p:txBody>
      </p:sp>
      <p:sp>
        <p:nvSpPr>
          <p:cNvPr id="392" name="Google Shape;392;p56"/>
          <p:cNvSpPr txBox="1"/>
          <p:nvPr/>
        </p:nvSpPr>
        <p:spPr>
          <a:xfrm>
            <a:off x="8048426" y="5101220"/>
            <a:ext cx="1426273" cy="418507"/>
          </a:xfrm>
          <a:prstGeom prst="rect">
            <a:avLst/>
          </a:prstGeom>
          <a:solidFill>
            <a:srgbClr val="88A8CE"/>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Recommendations</a:t>
            </a:r>
            <a:endParaRPr b="0" i="0" sz="1200" u="none" cap="none" strike="noStrike">
              <a:solidFill>
                <a:schemeClr val="lt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900"/>
              <a:buFont typeface="PT Serif"/>
              <a:buNone/>
            </a:pPr>
            <a:r>
              <a:t/>
            </a:r>
            <a:endParaRPr b="0" i="0" sz="1200" u="none" cap="none" strike="noStrike">
              <a:solidFill>
                <a:schemeClr val="lt1"/>
              </a:solidFill>
              <a:latin typeface="Source Sans Pro"/>
              <a:ea typeface="Source Sans Pro"/>
              <a:cs typeface="Source Sans Pro"/>
              <a:sym typeface="Source Sans Pro"/>
            </a:endParaRPr>
          </a:p>
        </p:txBody>
      </p:sp>
      <p:sp>
        <p:nvSpPr>
          <p:cNvPr id="393" name="Google Shape;393;p56"/>
          <p:cNvSpPr txBox="1"/>
          <p:nvPr/>
        </p:nvSpPr>
        <p:spPr>
          <a:xfrm>
            <a:off x="7956002" y="3915218"/>
            <a:ext cx="733968" cy="418507"/>
          </a:xfrm>
          <a:prstGeom prst="rect">
            <a:avLst/>
          </a:prstGeom>
          <a:noFill/>
          <a:ln cap="flat" cmpd="sng" w="9525">
            <a:solidFill>
              <a:schemeClr val="dk1"/>
            </a:solidFill>
            <a:prstDash val="dashDot"/>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Design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PT Serif"/>
              <a:buNone/>
            </a:pPr>
            <a:r>
              <a:t/>
            </a:r>
            <a:endParaRPr b="0" i="0" sz="1200" u="none" cap="none" strike="noStrike">
              <a:solidFill>
                <a:schemeClr val="lt1"/>
              </a:solidFill>
              <a:latin typeface="Source Sans Pro"/>
              <a:ea typeface="Source Sans Pro"/>
              <a:cs typeface="Source Sans Pro"/>
              <a:sym typeface="Source Sans Pro"/>
            </a:endParaRPr>
          </a:p>
        </p:txBody>
      </p:sp>
      <p:sp>
        <p:nvSpPr>
          <p:cNvPr id="394" name="Google Shape;394;p56"/>
          <p:cNvSpPr txBox="1"/>
          <p:nvPr/>
        </p:nvSpPr>
        <p:spPr>
          <a:xfrm>
            <a:off x="3664007" y="5097137"/>
            <a:ext cx="1415185" cy="418507"/>
          </a:xfrm>
          <a:prstGeom prst="rect">
            <a:avLst/>
          </a:prstGeom>
          <a:solidFill>
            <a:srgbClr val="426EA2"/>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Current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IA Map</a:t>
            </a:r>
            <a:endParaRPr b="0" i="0" sz="1200" u="none" cap="none" strike="noStrike">
              <a:solidFill>
                <a:schemeClr val="lt1"/>
              </a:solidFill>
              <a:latin typeface="Source Sans Pro"/>
              <a:ea typeface="Source Sans Pro"/>
              <a:cs typeface="Source Sans Pro"/>
              <a:sym typeface="Source Sans Pro"/>
            </a:endParaRPr>
          </a:p>
        </p:txBody>
      </p:sp>
      <p:sp>
        <p:nvSpPr>
          <p:cNvPr id="395" name="Google Shape;395;p56"/>
          <p:cNvSpPr txBox="1"/>
          <p:nvPr/>
        </p:nvSpPr>
        <p:spPr>
          <a:xfrm>
            <a:off x="2954029" y="3335489"/>
            <a:ext cx="2060452" cy="418507"/>
          </a:xfrm>
          <a:prstGeom prst="rect">
            <a:avLst/>
          </a:prstGeom>
          <a:solidFill>
            <a:srgbClr val="7185A0"/>
          </a:solidFill>
          <a:ln>
            <a:noFill/>
          </a:ln>
        </p:spPr>
        <p:txBody>
          <a:bodyPr anchorCtr="0" anchor="ctr"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Product Strategy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&amp; Planning</a:t>
            </a:r>
            <a:endParaRPr b="0" i="0" sz="1200" u="none" cap="none" strike="noStrike">
              <a:solidFill>
                <a:schemeClr val="lt1"/>
              </a:solidFill>
              <a:latin typeface="Source Sans Pro"/>
              <a:ea typeface="Source Sans Pro"/>
              <a:cs typeface="Source Sans Pro"/>
              <a:sym typeface="Source Sans Pro"/>
            </a:endParaRPr>
          </a:p>
        </p:txBody>
      </p:sp>
      <p:sp>
        <p:nvSpPr>
          <p:cNvPr id="396" name="Google Shape;396;p56"/>
          <p:cNvSpPr txBox="1"/>
          <p:nvPr/>
        </p:nvSpPr>
        <p:spPr>
          <a:xfrm>
            <a:off x="10103369" y="1704430"/>
            <a:ext cx="2743200"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565956"/>
              </a:buClr>
              <a:buSzPts val="1400"/>
              <a:buFont typeface="PT Serif"/>
              <a:buNone/>
            </a:pPr>
            <a:r>
              <a:rPr b="0" i="0" lang="en-US" sz="1400" u="none" cap="none" strike="noStrike">
                <a:solidFill>
                  <a:srgbClr val="565956"/>
                </a:solidFill>
                <a:latin typeface="PT Serif"/>
                <a:ea typeface="PT Serif"/>
                <a:cs typeface="PT Serif"/>
                <a:sym typeface="PT Serif"/>
              </a:rPr>
              <a:t>Option YR</a:t>
            </a:r>
            <a:endParaRPr b="0" i="0" sz="1800" u="none" cap="none" strike="noStrike">
              <a:solidFill>
                <a:schemeClr val="dk1"/>
              </a:solidFill>
              <a:latin typeface="Calibri"/>
              <a:ea typeface="Calibri"/>
              <a:cs typeface="Calibri"/>
              <a:sym typeface="Calibri"/>
            </a:endParaRPr>
          </a:p>
        </p:txBody>
      </p:sp>
      <p:sp>
        <p:nvSpPr>
          <p:cNvPr id="397" name="Google Shape;397;p56"/>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7"/>
          <p:cNvSpPr/>
          <p:nvPr/>
        </p:nvSpPr>
        <p:spPr>
          <a:xfrm>
            <a:off x="5751090" y="2034509"/>
            <a:ext cx="1913772" cy="3476700"/>
          </a:xfrm>
          <a:prstGeom prst="rect">
            <a:avLst/>
          </a:prstGeom>
          <a:solidFill>
            <a:srgbClr val="D3E9FF">
              <a:alpha val="4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DFFFD"/>
              </a:solidFill>
              <a:latin typeface="PT Serif"/>
              <a:ea typeface="PT Serif"/>
              <a:cs typeface="PT Serif"/>
              <a:sym typeface="PT Serif"/>
            </a:endParaRPr>
          </a:p>
        </p:txBody>
      </p:sp>
      <p:sp>
        <p:nvSpPr>
          <p:cNvPr id="403" name="Google Shape;403;p57"/>
          <p:cNvSpPr/>
          <p:nvPr/>
        </p:nvSpPr>
        <p:spPr>
          <a:xfrm>
            <a:off x="1645940" y="4765228"/>
            <a:ext cx="3997661" cy="341888"/>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accent1"/>
                </a:solidFill>
                <a:latin typeface="Source Sans Pro"/>
                <a:ea typeface="Source Sans Pro"/>
                <a:cs typeface="Source Sans Pro"/>
                <a:sym typeface="Source Sans Pro"/>
              </a:rPr>
              <a:t>Tech Discovery</a:t>
            </a:r>
            <a:endParaRPr b="0" i="0" sz="1400" u="none" cap="none" strike="noStrike">
              <a:solidFill>
                <a:schemeClr val="accent1"/>
              </a:solidFill>
              <a:latin typeface="Arial"/>
              <a:ea typeface="Arial"/>
              <a:cs typeface="Arial"/>
              <a:sym typeface="Arial"/>
            </a:endParaRPr>
          </a:p>
        </p:txBody>
      </p:sp>
      <p:cxnSp>
        <p:nvCxnSpPr>
          <p:cNvPr id="404" name="Google Shape;404;p57"/>
          <p:cNvCxnSpPr/>
          <p:nvPr/>
        </p:nvCxnSpPr>
        <p:spPr>
          <a:xfrm>
            <a:off x="9658748" y="2019367"/>
            <a:ext cx="24604" cy="3524808"/>
          </a:xfrm>
          <a:prstGeom prst="straightConnector1">
            <a:avLst/>
          </a:prstGeom>
          <a:noFill/>
          <a:ln cap="flat" cmpd="sng" w="9525">
            <a:solidFill>
              <a:srgbClr val="7F7F7F"/>
            </a:solidFill>
            <a:prstDash val="solid"/>
            <a:round/>
            <a:headEnd len="sm" w="sm" type="none"/>
            <a:tailEnd len="sm" w="sm" type="none"/>
          </a:ln>
        </p:spPr>
      </p:cxnSp>
      <p:sp>
        <p:nvSpPr>
          <p:cNvPr id="405" name="Google Shape;405;p57"/>
          <p:cNvSpPr txBox="1"/>
          <p:nvPr>
            <p:ph type="title"/>
          </p:nvPr>
        </p:nvSpPr>
        <p:spPr>
          <a:xfrm>
            <a:off x="287025" y="380189"/>
            <a:ext cx="11353800" cy="74698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Health Hub Workplan v2</a:t>
            </a:r>
            <a:endParaRPr>
              <a:highlight>
                <a:srgbClr val="FFFF00"/>
              </a:highlight>
            </a:endParaRPr>
          </a:p>
        </p:txBody>
      </p:sp>
      <p:sp>
        <p:nvSpPr>
          <p:cNvPr id="406" name="Google Shape;406;p57"/>
          <p:cNvSpPr txBox="1"/>
          <p:nvPr>
            <p:ph idx="12" type="sldNum"/>
          </p:nvPr>
        </p:nvSpPr>
        <p:spPr>
          <a:xfrm>
            <a:off x="11474969" y="6363970"/>
            <a:ext cx="4060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a:t>
            </a:fld>
            <a:endParaRPr>
              <a:latin typeface="Source Sans Pro"/>
              <a:ea typeface="Source Sans Pro"/>
              <a:cs typeface="Source Sans Pro"/>
              <a:sym typeface="Source Sans Pro"/>
            </a:endParaRPr>
          </a:p>
        </p:txBody>
      </p:sp>
      <p:sp>
        <p:nvSpPr>
          <p:cNvPr id="407" name="Google Shape;407;p57"/>
          <p:cNvSpPr txBox="1"/>
          <p:nvPr/>
        </p:nvSpPr>
        <p:spPr>
          <a:xfrm>
            <a:off x="1686241" y="2096934"/>
            <a:ext cx="674520"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 04/20 – 04/26</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408" name="Google Shape;408;p57"/>
          <p:cNvSpPr txBox="1"/>
          <p:nvPr/>
        </p:nvSpPr>
        <p:spPr>
          <a:xfrm>
            <a:off x="2776776" y="2088556"/>
            <a:ext cx="795729"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04-27 – 05/03</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409" name="Google Shape;409;p57"/>
          <p:cNvSpPr txBox="1"/>
          <p:nvPr/>
        </p:nvSpPr>
        <p:spPr>
          <a:xfrm>
            <a:off x="4920774" y="2097476"/>
            <a:ext cx="7182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4: </a:t>
            </a:r>
            <a:endParaRPr b="1" i="0" sz="900" u="none" cap="none" strike="noStrike">
              <a:solidFill>
                <a:srgbClr val="202120"/>
              </a:solidFill>
              <a:latin typeface="Source Sans Pro SemiBold"/>
              <a:ea typeface="Source Sans Pro SemiBold"/>
              <a:cs typeface="Source Sans Pro SemiBold"/>
              <a:sym typeface="Source Sans Pro SemiBold"/>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05/11 – 05/17</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410" name="Google Shape;410;p57"/>
          <p:cNvSpPr txBox="1"/>
          <p:nvPr/>
        </p:nvSpPr>
        <p:spPr>
          <a:xfrm>
            <a:off x="3837789" y="2079186"/>
            <a:ext cx="667633"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3: 05/04 – 05/10</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411" name="Google Shape;411;p57"/>
          <p:cNvSpPr txBox="1"/>
          <p:nvPr/>
        </p:nvSpPr>
        <p:spPr>
          <a:xfrm>
            <a:off x="1672956" y="1844209"/>
            <a:ext cx="616179"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1</a:t>
            </a:r>
            <a:endParaRPr b="0" i="0" sz="1400" u="none" cap="none" strike="noStrike">
              <a:solidFill>
                <a:srgbClr val="000000"/>
              </a:solidFill>
              <a:latin typeface="Arial"/>
              <a:ea typeface="Arial"/>
              <a:cs typeface="Arial"/>
              <a:sym typeface="Arial"/>
            </a:endParaRPr>
          </a:p>
        </p:txBody>
      </p:sp>
      <p:sp>
        <p:nvSpPr>
          <p:cNvPr id="412" name="Google Shape;412;p57"/>
          <p:cNvSpPr txBox="1"/>
          <p:nvPr/>
        </p:nvSpPr>
        <p:spPr>
          <a:xfrm>
            <a:off x="3756035" y="1844209"/>
            <a:ext cx="616179"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2</a:t>
            </a:r>
            <a:endParaRPr b="0" i="0" sz="1400" u="none" cap="none" strike="noStrike">
              <a:solidFill>
                <a:srgbClr val="000000"/>
              </a:solidFill>
              <a:latin typeface="Arial"/>
              <a:ea typeface="Arial"/>
              <a:cs typeface="Arial"/>
              <a:sym typeface="Arial"/>
            </a:endParaRPr>
          </a:p>
        </p:txBody>
      </p:sp>
      <p:sp>
        <p:nvSpPr>
          <p:cNvPr id="413" name="Google Shape;413;p57"/>
          <p:cNvSpPr txBox="1"/>
          <p:nvPr/>
        </p:nvSpPr>
        <p:spPr>
          <a:xfrm>
            <a:off x="5755073" y="2096126"/>
            <a:ext cx="7182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5: </a:t>
            </a:r>
            <a:endParaRPr b="1" i="0" sz="900" u="none" cap="none" strike="noStrike">
              <a:solidFill>
                <a:srgbClr val="202120"/>
              </a:solidFill>
              <a:latin typeface="Source Sans Pro SemiBold"/>
              <a:ea typeface="Source Sans Pro SemiBold"/>
              <a:cs typeface="Source Sans Pro SemiBold"/>
              <a:sym typeface="Source Sans Pro SemiBold"/>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05/18 – 05/24</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414" name="Google Shape;414;p57"/>
          <p:cNvSpPr txBox="1"/>
          <p:nvPr/>
        </p:nvSpPr>
        <p:spPr>
          <a:xfrm>
            <a:off x="5720543" y="1844207"/>
            <a:ext cx="845348"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3</a:t>
            </a:r>
            <a:endParaRPr b="0" i="0" sz="1400" u="none" cap="none" strike="noStrike">
              <a:solidFill>
                <a:srgbClr val="000000"/>
              </a:solidFill>
              <a:latin typeface="Arial"/>
              <a:ea typeface="Arial"/>
              <a:cs typeface="Arial"/>
              <a:sym typeface="Arial"/>
            </a:endParaRPr>
          </a:p>
        </p:txBody>
      </p:sp>
      <p:sp>
        <p:nvSpPr>
          <p:cNvPr id="415" name="Google Shape;415;p57"/>
          <p:cNvSpPr/>
          <p:nvPr/>
        </p:nvSpPr>
        <p:spPr>
          <a:xfrm>
            <a:off x="1667845" y="2888953"/>
            <a:ext cx="82296" cy="82576"/>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cxnSp>
        <p:nvCxnSpPr>
          <p:cNvPr id="416" name="Google Shape;416;p57"/>
          <p:cNvCxnSpPr/>
          <p:nvPr/>
        </p:nvCxnSpPr>
        <p:spPr>
          <a:xfrm flipH="1">
            <a:off x="3735130" y="2018680"/>
            <a:ext cx="2888" cy="3513950"/>
          </a:xfrm>
          <a:prstGeom prst="straightConnector1">
            <a:avLst/>
          </a:prstGeom>
          <a:noFill/>
          <a:ln cap="flat" cmpd="sng" w="9525">
            <a:solidFill>
              <a:srgbClr val="7F7F7F"/>
            </a:solidFill>
            <a:prstDash val="solid"/>
            <a:round/>
            <a:headEnd len="sm" w="sm" type="none"/>
            <a:tailEnd len="sm" w="sm" type="none"/>
          </a:ln>
        </p:spPr>
      </p:cxnSp>
      <p:cxnSp>
        <p:nvCxnSpPr>
          <p:cNvPr id="417" name="Google Shape;417;p57"/>
          <p:cNvCxnSpPr/>
          <p:nvPr/>
        </p:nvCxnSpPr>
        <p:spPr>
          <a:xfrm>
            <a:off x="1611183" y="2018680"/>
            <a:ext cx="0" cy="3525495"/>
          </a:xfrm>
          <a:prstGeom prst="straightConnector1">
            <a:avLst/>
          </a:prstGeom>
          <a:noFill/>
          <a:ln cap="flat" cmpd="sng" w="9525">
            <a:solidFill>
              <a:srgbClr val="7F7F7F"/>
            </a:solidFill>
            <a:prstDash val="solid"/>
            <a:round/>
            <a:headEnd len="sm" w="sm" type="none"/>
            <a:tailEnd len="sm" w="sm" type="none"/>
          </a:ln>
        </p:spPr>
      </p:cxnSp>
      <p:cxnSp>
        <p:nvCxnSpPr>
          <p:cNvPr id="418" name="Google Shape;418;p57"/>
          <p:cNvCxnSpPr>
            <a:endCxn id="402" idx="2"/>
          </p:cNvCxnSpPr>
          <p:nvPr/>
        </p:nvCxnSpPr>
        <p:spPr>
          <a:xfrm flipH="1">
            <a:off x="6707976" y="1985609"/>
            <a:ext cx="7500" cy="3525600"/>
          </a:xfrm>
          <a:prstGeom prst="straightConnector1">
            <a:avLst/>
          </a:prstGeom>
          <a:noFill/>
          <a:ln cap="flat" cmpd="sng" w="9525">
            <a:solidFill>
              <a:srgbClr val="C7C7C7"/>
            </a:solidFill>
            <a:prstDash val="dot"/>
            <a:round/>
            <a:headEnd len="sm" w="sm" type="none"/>
            <a:tailEnd len="sm" w="sm" type="none"/>
          </a:ln>
        </p:spPr>
      </p:cxnSp>
      <p:cxnSp>
        <p:nvCxnSpPr>
          <p:cNvPr id="419" name="Google Shape;419;p57"/>
          <p:cNvCxnSpPr/>
          <p:nvPr/>
        </p:nvCxnSpPr>
        <p:spPr>
          <a:xfrm>
            <a:off x="4736006" y="2018680"/>
            <a:ext cx="0" cy="3525495"/>
          </a:xfrm>
          <a:prstGeom prst="straightConnector1">
            <a:avLst/>
          </a:prstGeom>
          <a:noFill/>
          <a:ln cap="flat" cmpd="sng" w="9525">
            <a:solidFill>
              <a:srgbClr val="C7C7C7"/>
            </a:solidFill>
            <a:prstDash val="dot"/>
            <a:round/>
            <a:headEnd len="sm" w="sm" type="none"/>
            <a:tailEnd len="sm" w="sm" type="none"/>
          </a:ln>
        </p:spPr>
      </p:cxnSp>
      <p:cxnSp>
        <p:nvCxnSpPr>
          <p:cNvPr id="420" name="Google Shape;420;p57"/>
          <p:cNvCxnSpPr/>
          <p:nvPr/>
        </p:nvCxnSpPr>
        <p:spPr>
          <a:xfrm>
            <a:off x="5699341" y="2030715"/>
            <a:ext cx="21202" cy="3513460"/>
          </a:xfrm>
          <a:prstGeom prst="straightConnector1">
            <a:avLst/>
          </a:prstGeom>
          <a:noFill/>
          <a:ln cap="flat" cmpd="sng" w="9525">
            <a:solidFill>
              <a:srgbClr val="7F7F7F"/>
            </a:solidFill>
            <a:prstDash val="solid"/>
            <a:round/>
            <a:headEnd len="sm" w="sm" type="none"/>
            <a:tailEnd len="sm" w="sm" type="none"/>
          </a:ln>
        </p:spPr>
      </p:cxnSp>
      <p:cxnSp>
        <p:nvCxnSpPr>
          <p:cNvPr id="421" name="Google Shape;421;p57"/>
          <p:cNvCxnSpPr/>
          <p:nvPr/>
        </p:nvCxnSpPr>
        <p:spPr>
          <a:xfrm flipH="1" rot="10800000">
            <a:off x="520585" y="3662415"/>
            <a:ext cx="11082300" cy="11400"/>
          </a:xfrm>
          <a:prstGeom prst="straightConnector1">
            <a:avLst/>
          </a:prstGeom>
          <a:noFill/>
          <a:ln cap="flat" cmpd="sng" w="9525">
            <a:solidFill>
              <a:srgbClr val="747C74"/>
            </a:solidFill>
            <a:prstDash val="solid"/>
            <a:round/>
            <a:headEnd len="sm" w="sm" type="none"/>
            <a:tailEnd len="sm" w="sm" type="none"/>
          </a:ln>
        </p:spPr>
      </p:cxnSp>
      <p:cxnSp>
        <p:nvCxnSpPr>
          <p:cNvPr id="422" name="Google Shape;422;p57"/>
          <p:cNvCxnSpPr/>
          <p:nvPr/>
        </p:nvCxnSpPr>
        <p:spPr>
          <a:xfrm flipH="1" rot="10800000">
            <a:off x="523582" y="4732353"/>
            <a:ext cx="11082367" cy="6568"/>
          </a:xfrm>
          <a:prstGeom prst="straightConnector1">
            <a:avLst/>
          </a:prstGeom>
          <a:noFill/>
          <a:ln cap="flat" cmpd="sng" w="9525">
            <a:solidFill>
              <a:srgbClr val="747C74"/>
            </a:solidFill>
            <a:prstDash val="solid"/>
            <a:round/>
            <a:headEnd len="sm" w="sm" type="none"/>
            <a:tailEnd len="sm" w="sm" type="none"/>
          </a:ln>
        </p:spPr>
      </p:cxnSp>
      <p:sp>
        <p:nvSpPr>
          <p:cNvPr id="423" name="Google Shape;423;p57"/>
          <p:cNvSpPr/>
          <p:nvPr/>
        </p:nvSpPr>
        <p:spPr>
          <a:xfrm>
            <a:off x="1805923" y="2441401"/>
            <a:ext cx="1899900" cy="333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Source Sans Pro"/>
                <a:ea typeface="Source Sans Pro"/>
                <a:cs typeface="Source Sans Pro"/>
                <a:sym typeface="Source Sans Pro"/>
              </a:rPr>
              <a:t>Build understanding of product and product goals</a:t>
            </a:r>
            <a:endParaRPr b="0" i="0" sz="900" u="none" cap="none" strike="noStrike">
              <a:solidFill>
                <a:srgbClr val="000000"/>
              </a:solidFill>
              <a:latin typeface="Source Sans Pro"/>
              <a:ea typeface="Source Sans Pro"/>
              <a:cs typeface="Source Sans Pro"/>
              <a:sym typeface="Source Sans Pro"/>
            </a:endParaRPr>
          </a:p>
        </p:txBody>
      </p:sp>
      <p:sp>
        <p:nvSpPr>
          <p:cNvPr id="424" name="Google Shape;424;p57"/>
          <p:cNvSpPr/>
          <p:nvPr/>
        </p:nvSpPr>
        <p:spPr>
          <a:xfrm>
            <a:off x="3767152" y="2442775"/>
            <a:ext cx="5843400" cy="333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Build Roadmap</a:t>
            </a:r>
            <a:endParaRPr b="0" i="0" sz="900" u="none" cap="none" strike="noStrike">
              <a:solidFill>
                <a:srgbClr val="000000"/>
              </a:solidFill>
              <a:latin typeface="Source Sans Pro"/>
              <a:ea typeface="Source Sans Pro"/>
              <a:cs typeface="Source Sans Pro"/>
              <a:sym typeface="Source Sans Pro"/>
            </a:endParaRPr>
          </a:p>
        </p:txBody>
      </p:sp>
      <p:sp>
        <p:nvSpPr>
          <p:cNvPr id="425" name="Google Shape;425;p57"/>
          <p:cNvSpPr/>
          <p:nvPr/>
        </p:nvSpPr>
        <p:spPr>
          <a:xfrm>
            <a:off x="1642323" y="3688176"/>
            <a:ext cx="2020800" cy="2862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Comparative research</a:t>
            </a:r>
            <a:endParaRPr b="0" i="0" sz="900" u="none" cap="none" strike="noStrike">
              <a:solidFill>
                <a:srgbClr val="FDFFFD"/>
              </a:solidFill>
              <a:latin typeface="Source Sans Pro"/>
              <a:ea typeface="Source Sans Pro"/>
              <a:cs typeface="Source Sans Pro"/>
              <a:sym typeface="Source Sans Pro"/>
            </a:endParaRPr>
          </a:p>
        </p:txBody>
      </p:sp>
      <p:cxnSp>
        <p:nvCxnSpPr>
          <p:cNvPr id="426" name="Google Shape;426;p57"/>
          <p:cNvCxnSpPr/>
          <p:nvPr/>
        </p:nvCxnSpPr>
        <p:spPr>
          <a:xfrm>
            <a:off x="1632193" y="2025116"/>
            <a:ext cx="2084815" cy="0"/>
          </a:xfrm>
          <a:prstGeom prst="straightConnector1">
            <a:avLst/>
          </a:prstGeom>
          <a:noFill/>
          <a:ln cap="flat" cmpd="sng" w="12700">
            <a:solidFill>
              <a:schemeClr val="dk1"/>
            </a:solidFill>
            <a:prstDash val="solid"/>
            <a:round/>
            <a:headEnd len="sm" w="sm" type="none"/>
            <a:tailEnd len="sm" w="sm" type="none"/>
          </a:ln>
        </p:spPr>
      </p:cxnSp>
      <p:cxnSp>
        <p:nvCxnSpPr>
          <p:cNvPr id="427" name="Google Shape;427;p57"/>
          <p:cNvCxnSpPr/>
          <p:nvPr/>
        </p:nvCxnSpPr>
        <p:spPr>
          <a:xfrm>
            <a:off x="3756035" y="2025116"/>
            <a:ext cx="1925293" cy="0"/>
          </a:xfrm>
          <a:prstGeom prst="straightConnector1">
            <a:avLst/>
          </a:prstGeom>
          <a:noFill/>
          <a:ln cap="flat" cmpd="sng" w="12700">
            <a:solidFill>
              <a:schemeClr val="dk1"/>
            </a:solidFill>
            <a:prstDash val="solid"/>
            <a:round/>
            <a:headEnd len="sm" w="sm" type="none"/>
            <a:tailEnd len="sm" w="sm" type="none"/>
          </a:ln>
        </p:spPr>
      </p:cxnSp>
      <p:cxnSp>
        <p:nvCxnSpPr>
          <p:cNvPr id="428" name="Google Shape;428;p57"/>
          <p:cNvCxnSpPr/>
          <p:nvPr/>
        </p:nvCxnSpPr>
        <p:spPr>
          <a:xfrm>
            <a:off x="526863" y="5532630"/>
            <a:ext cx="11083066" cy="11545"/>
          </a:xfrm>
          <a:prstGeom prst="straightConnector1">
            <a:avLst/>
          </a:prstGeom>
          <a:noFill/>
          <a:ln cap="flat" cmpd="sng" w="9525">
            <a:solidFill>
              <a:srgbClr val="747C74"/>
            </a:solidFill>
            <a:prstDash val="solid"/>
            <a:round/>
            <a:headEnd len="sm" w="sm" type="none"/>
            <a:tailEnd len="sm" w="sm" type="none"/>
          </a:ln>
        </p:spPr>
      </p:cxnSp>
      <p:sp>
        <p:nvSpPr>
          <p:cNvPr id="429" name="Google Shape;429;p57"/>
          <p:cNvSpPr txBox="1"/>
          <p:nvPr/>
        </p:nvSpPr>
        <p:spPr>
          <a:xfrm>
            <a:off x="3142927" y="5210343"/>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sp>
        <p:nvSpPr>
          <p:cNvPr id="430" name="Google Shape;430;p57"/>
          <p:cNvSpPr txBox="1"/>
          <p:nvPr/>
        </p:nvSpPr>
        <p:spPr>
          <a:xfrm>
            <a:off x="3142927" y="5210343"/>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grpSp>
        <p:nvGrpSpPr>
          <p:cNvPr id="431" name="Google Shape;431;p57"/>
          <p:cNvGrpSpPr/>
          <p:nvPr/>
        </p:nvGrpSpPr>
        <p:grpSpPr>
          <a:xfrm>
            <a:off x="9039633" y="670431"/>
            <a:ext cx="2100972" cy="318123"/>
            <a:chOff x="8441380" y="969090"/>
            <a:chExt cx="2100972" cy="318123"/>
          </a:xfrm>
        </p:grpSpPr>
        <p:sp>
          <p:nvSpPr>
            <p:cNvPr id="432" name="Google Shape;432;p57"/>
            <p:cNvSpPr/>
            <p:nvPr/>
          </p:nvSpPr>
          <p:spPr>
            <a:xfrm>
              <a:off x="9441501" y="969519"/>
              <a:ext cx="195608" cy="194198"/>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433" name="Google Shape;433;p57"/>
            <p:cNvSpPr/>
            <p:nvPr/>
          </p:nvSpPr>
          <p:spPr>
            <a:xfrm>
              <a:off x="8441380" y="969090"/>
              <a:ext cx="195608" cy="194198"/>
            </a:xfrm>
            <a:prstGeom prst="diamond">
              <a:avLst/>
            </a:prstGeom>
            <a:solidFill>
              <a:schemeClr val="accent3"/>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434" name="Google Shape;434;p57"/>
            <p:cNvSpPr txBox="1"/>
            <p:nvPr/>
          </p:nvSpPr>
          <p:spPr>
            <a:xfrm>
              <a:off x="8665301" y="1040992"/>
              <a:ext cx="57213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design team</a:t>
              </a:r>
              <a:endParaRPr b="0" i="0" sz="800" u="none" cap="none" strike="noStrike">
                <a:solidFill>
                  <a:schemeClr val="dk2"/>
                </a:solidFill>
                <a:latin typeface="Source Sans Pro"/>
                <a:ea typeface="Source Sans Pro"/>
                <a:cs typeface="Source Sans Pro"/>
                <a:sym typeface="Source Sans Pro"/>
              </a:endParaRPr>
            </a:p>
          </p:txBody>
        </p:sp>
        <p:sp>
          <p:nvSpPr>
            <p:cNvPr id="435" name="Google Shape;435;p57"/>
            <p:cNvSpPr txBox="1"/>
            <p:nvPr/>
          </p:nvSpPr>
          <p:spPr>
            <a:xfrm>
              <a:off x="9730852" y="1031921"/>
              <a:ext cx="811500" cy="24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product  team</a:t>
              </a:r>
              <a:endParaRPr b="0" i="0" sz="800" u="none" cap="none" strike="noStrike">
                <a:solidFill>
                  <a:schemeClr val="dk2"/>
                </a:solidFill>
                <a:latin typeface="Source Sans Pro"/>
                <a:ea typeface="Source Sans Pro"/>
                <a:cs typeface="Source Sans Pro"/>
                <a:sym typeface="Source Sans Pro"/>
              </a:endParaRPr>
            </a:p>
          </p:txBody>
        </p:sp>
      </p:grpSp>
      <p:sp>
        <p:nvSpPr>
          <p:cNvPr id="436" name="Google Shape;436;p57"/>
          <p:cNvSpPr txBox="1"/>
          <p:nvPr/>
        </p:nvSpPr>
        <p:spPr>
          <a:xfrm>
            <a:off x="6904134" y="2094195"/>
            <a:ext cx="718033"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 05/25 – 05/31</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437" name="Google Shape;437;p57"/>
          <p:cNvCxnSpPr/>
          <p:nvPr/>
        </p:nvCxnSpPr>
        <p:spPr>
          <a:xfrm>
            <a:off x="6719380" y="2015401"/>
            <a:ext cx="0" cy="3528774"/>
          </a:xfrm>
          <a:prstGeom prst="straightConnector1">
            <a:avLst/>
          </a:prstGeom>
          <a:noFill/>
          <a:ln cap="flat" cmpd="sng" w="9525">
            <a:solidFill>
              <a:srgbClr val="C7C7C7"/>
            </a:solidFill>
            <a:prstDash val="dot"/>
            <a:round/>
            <a:headEnd len="sm" w="sm" type="none"/>
            <a:tailEnd len="sm" w="sm" type="none"/>
          </a:ln>
        </p:spPr>
      </p:cxnSp>
      <p:cxnSp>
        <p:nvCxnSpPr>
          <p:cNvPr id="438" name="Google Shape;438;p57"/>
          <p:cNvCxnSpPr/>
          <p:nvPr/>
        </p:nvCxnSpPr>
        <p:spPr>
          <a:xfrm>
            <a:off x="5728467" y="2028406"/>
            <a:ext cx="1925293" cy="0"/>
          </a:xfrm>
          <a:prstGeom prst="straightConnector1">
            <a:avLst/>
          </a:prstGeom>
          <a:noFill/>
          <a:ln cap="flat" cmpd="sng" w="12700">
            <a:solidFill>
              <a:schemeClr val="dk1"/>
            </a:solidFill>
            <a:prstDash val="solid"/>
            <a:round/>
            <a:headEnd len="sm" w="sm" type="none"/>
            <a:tailEnd len="sm" w="sm" type="none"/>
          </a:ln>
        </p:spPr>
      </p:cxnSp>
      <p:cxnSp>
        <p:nvCxnSpPr>
          <p:cNvPr id="439" name="Google Shape;439;p57"/>
          <p:cNvCxnSpPr/>
          <p:nvPr/>
        </p:nvCxnSpPr>
        <p:spPr>
          <a:xfrm>
            <a:off x="7679170" y="2038173"/>
            <a:ext cx="0" cy="3506002"/>
          </a:xfrm>
          <a:prstGeom prst="straightConnector1">
            <a:avLst/>
          </a:prstGeom>
          <a:noFill/>
          <a:ln cap="flat" cmpd="sng" w="9525">
            <a:solidFill>
              <a:srgbClr val="7F7F7F"/>
            </a:solidFill>
            <a:prstDash val="solid"/>
            <a:round/>
            <a:headEnd len="sm" w="sm" type="none"/>
            <a:tailEnd len="sm" w="sm" type="none"/>
          </a:ln>
        </p:spPr>
      </p:cxnSp>
      <p:sp>
        <p:nvSpPr>
          <p:cNvPr id="440" name="Google Shape;440;p57"/>
          <p:cNvSpPr txBox="1"/>
          <p:nvPr/>
        </p:nvSpPr>
        <p:spPr>
          <a:xfrm>
            <a:off x="7734659" y="2077323"/>
            <a:ext cx="66084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7: 06/01-06/07</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sp>
        <p:nvSpPr>
          <p:cNvPr id="441" name="Google Shape;441;p57"/>
          <p:cNvSpPr txBox="1"/>
          <p:nvPr/>
        </p:nvSpPr>
        <p:spPr>
          <a:xfrm>
            <a:off x="7700121" y="1825401"/>
            <a:ext cx="845348"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4</a:t>
            </a:r>
            <a:endParaRPr b="0" i="0" sz="1400" u="none" cap="none" strike="noStrike">
              <a:solidFill>
                <a:srgbClr val="000000"/>
              </a:solidFill>
              <a:latin typeface="Arial"/>
              <a:ea typeface="Arial"/>
              <a:cs typeface="Arial"/>
              <a:sym typeface="Arial"/>
            </a:endParaRPr>
          </a:p>
        </p:txBody>
      </p:sp>
      <p:cxnSp>
        <p:nvCxnSpPr>
          <p:cNvPr id="442" name="Google Shape;442;p57"/>
          <p:cNvCxnSpPr/>
          <p:nvPr/>
        </p:nvCxnSpPr>
        <p:spPr>
          <a:xfrm>
            <a:off x="7678919" y="2011909"/>
            <a:ext cx="0" cy="3520721"/>
          </a:xfrm>
          <a:prstGeom prst="straightConnector1">
            <a:avLst/>
          </a:prstGeom>
          <a:noFill/>
          <a:ln cap="flat" cmpd="sng" w="9525">
            <a:solidFill>
              <a:srgbClr val="7F7F7F"/>
            </a:solidFill>
            <a:prstDash val="solid"/>
            <a:round/>
            <a:headEnd len="sm" w="sm" type="none"/>
            <a:tailEnd len="sm" w="sm" type="none"/>
          </a:ln>
        </p:spPr>
      </p:cxnSp>
      <p:cxnSp>
        <p:nvCxnSpPr>
          <p:cNvPr id="443" name="Google Shape;443;p57"/>
          <p:cNvCxnSpPr/>
          <p:nvPr/>
        </p:nvCxnSpPr>
        <p:spPr>
          <a:xfrm flipH="1" rot="10800000">
            <a:off x="7700121" y="2021796"/>
            <a:ext cx="1935415" cy="970"/>
          </a:xfrm>
          <a:prstGeom prst="straightConnector1">
            <a:avLst/>
          </a:prstGeom>
          <a:noFill/>
          <a:ln cap="flat" cmpd="sng" w="12700">
            <a:solidFill>
              <a:schemeClr val="dk1"/>
            </a:solidFill>
            <a:prstDash val="solid"/>
            <a:round/>
            <a:headEnd len="sm" w="sm" type="none"/>
            <a:tailEnd len="sm" w="sm" type="none"/>
          </a:ln>
        </p:spPr>
      </p:cxnSp>
      <p:sp>
        <p:nvSpPr>
          <p:cNvPr id="444" name="Google Shape;444;p57"/>
          <p:cNvSpPr txBox="1"/>
          <p:nvPr/>
        </p:nvSpPr>
        <p:spPr>
          <a:xfrm>
            <a:off x="8895393" y="2075414"/>
            <a:ext cx="656498"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8: 06/08-06/14</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445" name="Google Shape;445;p57"/>
          <p:cNvCxnSpPr/>
          <p:nvPr/>
        </p:nvCxnSpPr>
        <p:spPr>
          <a:xfrm>
            <a:off x="10594097" y="2077845"/>
            <a:ext cx="0" cy="3466330"/>
          </a:xfrm>
          <a:prstGeom prst="straightConnector1">
            <a:avLst/>
          </a:prstGeom>
          <a:noFill/>
          <a:ln cap="flat" cmpd="sng" w="9525">
            <a:solidFill>
              <a:srgbClr val="C7C7C7"/>
            </a:solidFill>
            <a:prstDash val="dot"/>
            <a:round/>
            <a:headEnd len="sm" w="sm" type="none"/>
            <a:tailEnd len="sm" w="sm" type="none"/>
          </a:ln>
        </p:spPr>
      </p:cxnSp>
      <p:sp>
        <p:nvSpPr>
          <p:cNvPr id="446" name="Google Shape;446;p57"/>
          <p:cNvSpPr txBox="1"/>
          <p:nvPr/>
        </p:nvSpPr>
        <p:spPr>
          <a:xfrm>
            <a:off x="9835687" y="6408650"/>
            <a:ext cx="1805138"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Workplan</a:t>
            </a:r>
            <a:endParaRPr b="0" i="0" sz="1800" u="none" cap="none" strike="noStrike">
              <a:solidFill>
                <a:schemeClr val="dk1"/>
              </a:solidFill>
              <a:latin typeface="Calibri"/>
              <a:ea typeface="Calibri"/>
              <a:cs typeface="Calibri"/>
              <a:sym typeface="Calibri"/>
            </a:endParaRPr>
          </a:p>
        </p:txBody>
      </p:sp>
      <p:grpSp>
        <p:nvGrpSpPr>
          <p:cNvPr id="447" name="Google Shape;447;p57"/>
          <p:cNvGrpSpPr/>
          <p:nvPr/>
        </p:nvGrpSpPr>
        <p:grpSpPr>
          <a:xfrm>
            <a:off x="7040660" y="1528044"/>
            <a:ext cx="1295260" cy="4031266"/>
            <a:chOff x="7066561" y="1375225"/>
            <a:chExt cx="1365300" cy="5011519"/>
          </a:xfrm>
        </p:grpSpPr>
        <p:cxnSp>
          <p:nvCxnSpPr>
            <p:cNvPr id="448" name="Google Shape;448;p57"/>
            <p:cNvCxnSpPr/>
            <p:nvPr/>
          </p:nvCxnSpPr>
          <p:spPr>
            <a:xfrm flipH="1">
              <a:off x="7731472" y="1782465"/>
              <a:ext cx="4750" cy="4604279"/>
            </a:xfrm>
            <a:prstGeom prst="straightConnector1">
              <a:avLst/>
            </a:prstGeom>
            <a:noFill/>
            <a:ln cap="flat" cmpd="sng" w="12700">
              <a:solidFill>
                <a:srgbClr val="A1AEBF"/>
              </a:solidFill>
              <a:prstDash val="solid"/>
              <a:round/>
              <a:headEnd len="sm" w="sm" type="none"/>
              <a:tailEnd len="sm" w="sm" type="none"/>
            </a:ln>
          </p:spPr>
        </p:cxnSp>
        <p:grpSp>
          <p:nvGrpSpPr>
            <p:cNvPr id="449" name="Google Shape;449;p57"/>
            <p:cNvGrpSpPr/>
            <p:nvPr/>
          </p:nvGrpSpPr>
          <p:grpSpPr>
            <a:xfrm>
              <a:off x="7066561" y="1375225"/>
              <a:ext cx="1365300" cy="421359"/>
              <a:chOff x="7187211" y="1406975"/>
              <a:chExt cx="1365300" cy="421359"/>
            </a:xfrm>
          </p:grpSpPr>
          <p:sp>
            <p:nvSpPr>
              <p:cNvPr id="450" name="Google Shape;450;p57"/>
              <p:cNvSpPr/>
              <p:nvPr/>
            </p:nvSpPr>
            <p:spPr>
              <a:xfrm>
                <a:off x="7187211" y="1406975"/>
                <a:ext cx="1365300" cy="344100"/>
              </a:xfrm>
              <a:prstGeom prst="roundRect">
                <a:avLst>
                  <a:gd fmla="val 16667" name="adj"/>
                </a:avLst>
              </a:prstGeom>
              <a:solidFill>
                <a:srgbClr val="D3E9FF"/>
              </a:solidFill>
              <a:ln>
                <a:noFill/>
              </a:ln>
            </p:spPr>
            <p:txBody>
              <a:bodyPr anchorCtr="0" anchor="ctr" bIns="45700" lIns="91425" spcFirstLastPara="1" rIns="91425" wrap="square" tIns="73150">
                <a:noAutofit/>
              </a:bodyPr>
              <a:lstStyle/>
              <a:p>
                <a:pPr indent="0" lvl="0" marL="0" marR="0" rtl="0" algn="ctr">
                  <a:lnSpc>
                    <a:spcPct val="100000"/>
                  </a:lnSpc>
                  <a:spcBef>
                    <a:spcPts val="0"/>
                  </a:spcBef>
                  <a:spcAft>
                    <a:spcPts val="0"/>
                  </a:spcAft>
                  <a:buClr>
                    <a:schemeClr val="accent1"/>
                  </a:buClr>
                  <a:buSzPts val="1200"/>
                  <a:buFont typeface="Source Sans Pro SemiBold"/>
                  <a:buNone/>
                </a:pPr>
                <a:r>
                  <a:rPr b="1" i="0" lang="en-US" sz="1200" u="none" cap="none" strike="noStrike">
                    <a:solidFill>
                      <a:schemeClr val="accent1"/>
                    </a:solidFill>
                    <a:latin typeface="Source Sans Pro SemiBold"/>
                    <a:ea typeface="Source Sans Pro SemiBold"/>
                    <a:cs typeface="Source Sans Pro SemiBold"/>
                    <a:sym typeface="Source Sans Pro SemiBold"/>
                  </a:rPr>
                  <a:t>WE ARE HERE</a:t>
                </a:r>
                <a:endParaRPr b="1" i="0" sz="1200" u="none" cap="none" strike="noStrike">
                  <a:solidFill>
                    <a:schemeClr val="accent1"/>
                  </a:solidFill>
                  <a:latin typeface="Source Sans Pro SemiBold"/>
                  <a:ea typeface="Source Sans Pro SemiBold"/>
                  <a:cs typeface="Source Sans Pro SemiBold"/>
                  <a:sym typeface="Source Sans Pro SemiBold"/>
                </a:endParaRPr>
              </a:p>
            </p:txBody>
          </p:sp>
          <p:sp>
            <p:nvSpPr>
              <p:cNvPr id="451" name="Google Shape;451;p57"/>
              <p:cNvSpPr/>
              <p:nvPr/>
            </p:nvSpPr>
            <p:spPr>
              <a:xfrm rot="10800000">
                <a:off x="7773027" y="1745784"/>
                <a:ext cx="171449" cy="82550"/>
              </a:xfrm>
              <a:prstGeom prst="triangle">
                <a:avLst>
                  <a:gd fmla="val 50000" name="adj"/>
                </a:avLst>
              </a:prstGeom>
              <a:solidFill>
                <a:srgbClr val="D3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grpSp>
      <p:cxnSp>
        <p:nvCxnSpPr>
          <p:cNvPr id="452" name="Google Shape;452;p57"/>
          <p:cNvCxnSpPr/>
          <p:nvPr/>
        </p:nvCxnSpPr>
        <p:spPr>
          <a:xfrm flipH="1">
            <a:off x="11605949" y="2025140"/>
            <a:ext cx="9754" cy="3519035"/>
          </a:xfrm>
          <a:prstGeom prst="straightConnector1">
            <a:avLst/>
          </a:prstGeom>
          <a:noFill/>
          <a:ln cap="flat" cmpd="sng" w="9525">
            <a:solidFill>
              <a:srgbClr val="7F7F7F"/>
            </a:solidFill>
            <a:prstDash val="solid"/>
            <a:round/>
            <a:headEnd len="sm" w="sm" type="none"/>
            <a:tailEnd len="sm" w="sm" type="none"/>
          </a:ln>
        </p:spPr>
      </p:cxnSp>
      <p:sp>
        <p:nvSpPr>
          <p:cNvPr id="453" name="Google Shape;453;p57"/>
          <p:cNvSpPr txBox="1"/>
          <p:nvPr/>
        </p:nvSpPr>
        <p:spPr>
          <a:xfrm>
            <a:off x="9691614" y="2083096"/>
            <a:ext cx="66084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 06/15-06/21</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454" name="Google Shape;454;p57"/>
          <p:cNvCxnSpPr/>
          <p:nvPr/>
        </p:nvCxnSpPr>
        <p:spPr>
          <a:xfrm flipH="1" rot="10800000">
            <a:off x="9683352" y="2021000"/>
            <a:ext cx="1935415" cy="970"/>
          </a:xfrm>
          <a:prstGeom prst="straightConnector1">
            <a:avLst/>
          </a:prstGeom>
          <a:noFill/>
          <a:ln cap="flat" cmpd="sng" w="12700">
            <a:solidFill>
              <a:schemeClr val="dk1"/>
            </a:solidFill>
            <a:prstDash val="solid"/>
            <a:round/>
            <a:headEnd len="sm" w="sm" type="none"/>
            <a:tailEnd len="sm" w="sm" type="none"/>
          </a:ln>
        </p:spPr>
      </p:cxnSp>
      <p:sp>
        <p:nvSpPr>
          <p:cNvPr id="455" name="Google Shape;455;p57"/>
          <p:cNvSpPr txBox="1"/>
          <p:nvPr/>
        </p:nvSpPr>
        <p:spPr>
          <a:xfrm>
            <a:off x="10852348" y="2081187"/>
            <a:ext cx="656498"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Week 10: 06/22-06/28</a:t>
            </a:r>
            <a:endParaRPr b="1" i="0" sz="900" u="none" cap="none" strike="noStrike">
              <a:solidFill>
                <a:srgbClr val="202120"/>
              </a:solidFill>
              <a:latin typeface="Source Sans Pro SemiBold"/>
              <a:ea typeface="Source Sans Pro SemiBold"/>
              <a:cs typeface="Source Sans Pro SemiBold"/>
              <a:sym typeface="Source Sans Pro SemiBold"/>
            </a:endParaRPr>
          </a:p>
        </p:txBody>
      </p:sp>
      <p:cxnSp>
        <p:nvCxnSpPr>
          <p:cNvPr id="456" name="Google Shape;456;p57"/>
          <p:cNvCxnSpPr/>
          <p:nvPr/>
        </p:nvCxnSpPr>
        <p:spPr>
          <a:xfrm>
            <a:off x="8597013" y="2025116"/>
            <a:ext cx="0" cy="3507514"/>
          </a:xfrm>
          <a:prstGeom prst="straightConnector1">
            <a:avLst/>
          </a:prstGeom>
          <a:noFill/>
          <a:ln cap="flat" cmpd="sng" w="9525">
            <a:solidFill>
              <a:srgbClr val="C7C7C7"/>
            </a:solidFill>
            <a:prstDash val="dot"/>
            <a:round/>
            <a:headEnd len="sm" w="sm" type="none"/>
            <a:tailEnd len="sm" w="sm" type="none"/>
          </a:ln>
        </p:spPr>
      </p:cxnSp>
      <p:sp>
        <p:nvSpPr>
          <p:cNvPr id="457" name="Google Shape;457;p57"/>
          <p:cNvSpPr/>
          <p:nvPr/>
        </p:nvSpPr>
        <p:spPr>
          <a:xfrm>
            <a:off x="614063" y="2547262"/>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Product &amp; Delivery</a:t>
            </a:r>
            <a:endParaRPr b="1" i="0" sz="900" u="none" cap="none" strike="noStrike">
              <a:solidFill>
                <a:schemeClr val="dk2"/>
              </a:solidFill>
              <a:latin typeface="Source Sans Pro SemiBold"/>
              <a:ea typeface="Source Sans Pro SemiBold"/>
              <a:cs typeface="Source Sans Pro SemiBold"/>
              <a:sym typeface="Source Sans Pro SemiBold"/>
            </a:endParaRPr>
          </a:p>
        </p:txBody>
      </p:sp>
      <p:sp>
        <p:nvSpPr>
          <p:cNvPr id="458" name="Google Shape;458;p57"/>
          <p:cNvSpPr/>
          <p:nvPr/>
        </p:nvSpPr>
        <p:spPr>
          <a:xfrm>
            <a:off x="602605" y="4762689"/>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Engineering &amp; Development</a:t>
            </a:r>
            <a:endParaRPr b="1" i="0" sz="900" u="none" cap="none" strike="noStrike">
              <a:solidFill>
                <a:schemeClr val="dk2"/>
              </a:solidFill>
              <a:latin typeface="Source Sans Pro SemiBold"/>
              <a:ea typeface="Source Sans Pro SemiBold"/>
              <a:cs typeface="Source Sans Pro SemiBold"/>
              <a:sym typeface="Source Sans Pro SemiBold"/>
            </a:endParaRPr>
          </a:p>
        </p:txBody>
      </p:sp>
      <p:sp>
        <p:nvSpPr>
          <p:cNvPr id="459" name="Google Shape;459;p57"/>
          <p:cNvSpPr/>
          <p:nvPr/>
        </p:nvSpPr>
        <p:spPr>
          <a:xfrm>
            <a:off x="614063" y="3680897"/>
            <a:ext cx="813826"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chemeClr val="dk2"/>
                </a:solidFill>
                <a:latin typeface="Source Sans Pro SemiBold"/>
                <a:ea typeface="Source Sans Pro SemiBold"/>
                <a:cs typeface="Source Sans Pro SemiBold"/>
                <a:sym typeface="Source Sans Pro SemiBold"/>
              </a:rPr>
              <a:t>User Experience &amp; Design</a:t>
            </a:r>
            <a:endParaRPr b="1" i="0" sz="900" u="none" cap="none" strike="noStrike">
              <a:solidFill>
                <a:schemeClr val="dk2"/>
              </a:solidFill>
              <a:latin typeface="Source Sans Pro SemiBold"/>
              <a:ea typeface="Source Sans Pro SemiBold"/>
              <a:cs typeface="Source Sans Pro SemiBold"/>
              <a:sym typeface="Source Sans Pro SemiBold"/>
            </a:endParaRPr>
          </a:p>
        </p:txBody>
      </p:sp>
      <p:pic>
        <p:nvPicPr>
          <p:cNvPr id="460" name="Google Shape;460;p57"/>
          <p:cNvPicPr preferRelativeResize="0"/>
          <p:nvPr/>
        </p:nvPicPr>
        <p:blipFill rotWithShape="1">
          <a:blip r:embed="rId3">
            <a:alphaModFix/>
          </a:blip>
          <a:srcRect b="0" l="0" r="0" t="0"/>
          <a:stretch/>
        </p:blipFill>
        <p:spPr>
          <a:xfrm>
            <a:off x="694273" y="4155357"/>
            <a:ext cx="265176" cy="265176"/>
          </a:xfrm>
          <a:prstGeom prst="rect">
            <a:avLst/>
          </a:prstGeom>
          <a:noFill/>
          <a:ln>
            <a:noFill/>
          </a:ln>
        </p:spPr>
      </p:pic>
      <p:pic>
        <p:nvPicPr>
          <p:cNvPr id="461" name="Google Shape;461;p57"/>
          <p:cNvPicPr preferRelativeResize="0"/>
          <p:nvPr/>
        </p:nvPicPr>
        <p:blipFill rotWithShape="1">
          <a:blip r:embed="rId4">
            <a:alphaModFix/>
          </a:blip>
          <a:srcRect b="0" l="0" r="0" t="0"/>
          <a:stretch/>
        </p:blipFill>
        <p:spPr>
          <a:xfrm>
            <a:off x="694273" y="2899142"/>
            <a:ext cx="265176" cy="265176"/>
          </a:xfrm>
          <a:prstGeom prst="rect">
            <a:avLst/>
          </a:prstGeom>
          <a:noFill/>
          <a:ln>
            <a:noFill/>
          </a:ln>
        </p:spPr>
      </p:pic>
      <p:pic>
        <p:nvPicPr>
          <p:cNvPr id="462" name="Google Shape;462;p57"/>
          <p:cNvPicPr preferRelativeResize="0"/>
          <p:nvPr/>
        </p:nvPicPr>
        <p:blipFill rotWithShape="1">
          <a:blip r:embed="rId5">
            <a:alphaModFix/>
          </a:blip>
          <a:srcRect b="0" l="0" r="0" t="0"/>
          <a:stretch/>
        </p:blipFill>
        <p:spPr>
          <a:xfrm>
            <a:off x="694273" y="5105336"/>
            <a:ext cx="265176" cy="265176"/>
          </a:xfrm>
          <a:prstGeom prst="rect">
            <a:avLst/>
          </a:prstGeom>
          <a:noFill/>
          <a:ln>
            <a:noFill/>
          </a:ln>
        </p:spPr>
      </p:pic>
      <p:sp>
        <p:nvSpPr>
          <p:cNvPr id="463" name="Google Shape;463;p57"/>
          <p:cNvSpPr txBox="1"/>
          <p:nvPr/>
        </p:nvSpPr>
        <p:spPr>
          <a:xfrm>
            <a:off x="9720016" y="1843372"/>
            <a:ext cx="845348" cy="138499"/>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Source Sans Pro SemiBold"/>
                <a:ea typeface="Source Sans Pro SemiBold"/>
                <a:cs typeface="Source Sans Pro SemiBold"/>
                <a:sym typeface="Source Sans Pro SemiBold"/>
              </a:rPr>
              <a:t>SPRINT 5</a:t>
            </a:r>
            <a:endParaRPr b="0" i="0" sz="1400" u="none" cap="none" strike="noStrike">
              <a:solidFill>
                <a:srgbClr val="000000"/>
              </a:solidFill>
              <a:latin typeface="Arial"/>
              <a:ea typeface="Arial"/>
              <a:cs typeface="Arial"/>
              <a:sym typeface="Arial"/>
            </a:endParaRPr>
          </a:p>
        </p:txBody>
      </p:sp>
      <p:sp>
        <p:nvSpPr>
          <p:cNvPr id="464" name="Google Shape;464;p57"/>
          <p:cNvSpPr/>
          <p:nvPr/>
        </p:nvSpPr>
        <p:spPr>
          <a:xfrm>
            <a:off x="2717734" y="2836704"/>
            <a:ext cx="2098824" cy="353408"/>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Source Sans Pro"/>
                <a:ea typeface="Source Sans Pro"/>
                <a:cs typeface="Source Sans Pro"/>
                <a:sym typeface="Source Sans Pro"/>
              </a:rPr>
              <a:t>Build initial workplan and backlog</a:t>
            </a:r>
            <a:endParaRPr b="0" i="0" sz="900" u="none" cap="none" strike="noStrike">
              <a:solidFill>
                <a:srgbClr val="000000"/>
              </a:solidFill>
              <a:latin typeface="Source Sans Pro"/>
              <a:ea typeface="Source Sans Pro"/>
              <a:cs typeface="Source Sans Pro"/>
              <a:sym typeface="Source Sans Pro"/>
            </a:endParaRPr>
          </a:p>
        </p:txBody>
      </p:sp>
      <p:sp>
        <p:nvSpPr>
          <p:cNvPr id="465" name="Google Shape;465;p57"/>
          <p:cNvSpPr txBox="1"/>
          <p:nvPr/>
        </p:nvSpPr>
        <p:spPr>
          <a:xfrm>
            <a:off x="1574298" y="3053176"/>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Kickoff </a:t>
            </a:r>
            <a:endParaRPr b="0" i="0" sz="900" u="none" cap="none" strike="noStrike">
              <a:solidFill>
                <a:srgbClr val="202120"/>
              </a:solidFill>
              <a:latin typeface="PT Serif"/>
              <a:ea typeface="PT Serif"/>
              <a:cs typeface="PT Serif"/>
              <a:sym typeface="PT Serif"/>
            </a:endParaRPr>
          </a:p>
        </p:txBody>
      </p:sp>
      <p:sp>
        <p:nvSpPr>
          <p:cNvPr id="466" name="Google Shape;466;p57"/>
          <p:cNvSpPr/>
          <p:nvPr/>
        </p:nvSpPr>
        <p:spPr>
          <a:xfrm>
            <a:off x="3810023" y="3688176"/>
            <a:ext cx="1845900" cy="2928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  Build initial research plan</a:t>
            </a:r>
            <a:endParaRPr b="0" i="0" sz="1400" u="none" cap="none" strike="noStrike">
              <a:solidFill>
                <a:srgbClr val="000000"/>
              </a:solidFill>
              <a:latin typeface="Arial"/>
              <a:ea typeface="Arial"/>
              <a:cs typeface="Arial"/>
              <a:sym typeface="Arial"/>
            </a:endParaRPr>
          </a:p>
        </p:txBody>
      </p:sp>
      <p:sp>
        <p:nvSpPr>
          <p:cNvPr id="467" name="Google Shape;467;p57"/>
          <p:cNvSpPr/>
          <p:nvPr/>
        </p:nvSpPr>
        <p:spPr>
          <a:xfrm>
            <a:off x="10729400" y="4765175"/>
            <a:ext cx="795600" cy="3420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accent1"/>
                </a:solidFill>
                <a:latin typeface="Source Sans Pro"/>
                <a:ea typeface="Source Sans Pro"/>
                <a:cs typeface="Source Sans Pro"/>
                <a:sym typeface="Source Sans Pro"/>
              </a:rPr>
              <a:t>Tech Feasibility</a:t>
            </a:r>
            <a:endParaRPr b="0" i="0" sz="1400" u="none" cap="none" strike="noStrike">
              <a:solidFill>
                <a:schemeClr val="accent1"/>
              </a:solidFill>
              <a:latin typeface="Arial"/>
              <a:ea typeface="Arial"/>
              <a:cs typeface="Arial"/>
              <a:sym typeface="Arial"/>
            </a:endParaRPr>
          </a:p>
        </p:txBody>
      </p:sp>
      <p:sp>
        <p:nvSpPr>
          <p:cNvPr id="468" name="Google Shape;468;p57"/>
          <p:cNvSpPr/>
          <p:nvPr/>
        </p:nvSpPr>
        <p:spPr>
          <a:xfrm>
            <a:off x="3810023" y="4024351"/>
            <a:ext cx="1845900" cy="2862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Initiate IA Tree Test Plan H0 &amp; H1</a:t>
            </a:r>
            <a:endParaRPr b="0" i="0" sz="900" u="none" cap="none" strike="noStrike">
              <a:solidFill>
                <a:srgbClr val="FDFFFD"/>
              </a:solidFill>
              <a:latin typeface="Source Sans Pro"/>
              <a:ea typeface="Source Sans Pro"/>
              <a:cs typeface="Source Sans Pro"/>
              <a:sym typeface="Source Sans Pro"/>
            </a:endParaRPr>
          </a:p>
        </p:txBody>
      </p:sp>
      <p:sp>
        <p:nvSpPr>
          <p:cNvPr id="469" name="Google Shape;469;p57"/>
          <p:cNvSpPr/>
          <p:nvPr/>
        </p:nvSpPr>
        <p:spPr>
          <a:xfrm>
            <a:off x="1631778" y="4353926"/>
            <a:ext cx="2031300" cy="2862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Consolidate existing research</a:t>
            </a:r>
            <a:endParaRPr b="0" i="0" sz="900" u="none" cap="none" strike="noStrike">
              <a:solidFill>
                <a:srgbClr val="FDFFFD"/>
              </a:solidFill>
              <a:latin typeface="Source Sans Pro"/>
              <a:ea typeface="Source Sans Pro"/>
              <a:cs typeface="Source Sans Pro"/>
              <a:sym typeface="Source Sans Pro"/>
            </a:endParaRPr>
          </a:p>
        </p:txBody>
      </p:sp>
      <p:sp>
        <p:nvSpPr>
          <p:cNvPr id="470" name="Google Shape;470;p57"/>
          <p:cNvSpPr/>
          <p:nvPr/>
        </p:nvSpPr>
        <p:spPr>
          <a:xfrm>
            <a:off x="3810023" y="4353926"/>
            <a:ext cx="1845900" cy="2862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Current state mapping</a:t>
            </a:r>
            <a:endParaRPr b="0" i="0" sz="900" u="none" cap="none" strike="noStrike">
              <a:solidFill>
                <a:srgbClr val="FDFFFD"/>
              </a:solidFill>
              <a:latin typeface="Source Sans Pro"/>
              <a:ea typeface="Source Sans Pro"/>
              <a:cs typeface="Source Sans Pro"/>
              <a:sym typeface="Source Sans Pro"/>
            </a:endParaRPr>
          </a:p>
        </p:txBody>
      </p:sp>
      <p:sp>
        <p:nvSpPr>
          <p:cNvPr id="471" name="Google Shape;471;p57"/>
          <p:cNvSpPr/>
          <p:nvPr/>
        </p:nvSpPr>
        <p:spPr>
          <a:xfrm>
            <a:off x="10025075" y="4330475"/>
            <a:ext cx="1500000" cy="3396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  Additional research with Veterans</a:t>
            </a:r>
            <a:endParaRPr b="0" i="0" sz="1400" u="none" cap="none" strike="noStrike">
              <a:solidFill>
                <a:srgbClr val="000000"/>
              </a:solidFill>
              <a:latin typeface="Arial"/>
              <a:ea typeface="Arial"/>
              <a:cs typeface="Arial"/>
              <a:sym typeface="Arial"/>
            </a:endParaRPr>
          </a:p>
        </p:txBody>
      </p:sp>
      <p:sp>
        <p:nvSpPr>
          <p:cNvPr id="472" name="Google Shape;472;p57"/>
          <p:cNvSpPr/>
          <p:nvPr/>
        </p:nvSpPr>
        <p:spPr>
          <a:xfrm>
            <a:off x="5776275" y="3688175"/>
            <a:ext cx="3834300" cy="2928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Research Activities  Plan (RAP)</a:t>
            </a:r>
            <a:endParaRPr b="0" i="0" sz="1400" u="none" cap="none" strike="noStrike">
              <a:solidFill>
                <a:srgbClr val="000000"/>
              </a:solidFill>
              <a:latin typeface="Arial"/>
              <a:ea typeface="Arial"/>
              <a:cs typeface="Arial"/>
              <a:sym typeface="Arial"/>
            </a:endParaRPr>
          </a:p>
        </p:txBody>
      </p:sp>
      <p:sp>
        <p:nvSpPr>
          <p:cNvPr id="473" name="Google Shape;473;p57"/>
          <p:cNvSpPr/>
          <p:nvPr/>
        </p:nvSpPr>
        <p:spPr>
          <a:xfrm>
            <a:off x="7476450" y="4008125"/>
            <a:ext cx="4044900" cy="2928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  IA Tree Test  Baseline, H0 &amp; H1 – Plan, Execute, Review</a:t>
            </a:r>
            <a:endParaRPr b="0" i="0" sz="1400" u="none" cap="none" strike="noStrike">
              <a:solidFill>
                <a:srgbClr val="000000"/>
              </a:solidFill>
              <a:latin typeface="Arial"/>
              <a:ea typeface="Arial"/>
              <a:cs typeface="Arial"/>
              <a:sym typeface="Arial"/>
            </a:endParaRPr>
          </a:p>
        </p:txBody>
      </p:sp>
      <p:sp>
        <p:nvSpPr>
          <p:cNvPr id="474" name="Google Shape;474;p57"/>
          <p:cNvSpPr/>
          <p:nvPr/>
        </p:nvSpPr>
        <p:spPr>
          <a:xfrm>
            <a:off x="1656361" y="3358589"/>
            <a:ext cx="3997800" cy="2862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Business partner discovery</a:t>
            </a:r>
            <a:endParaRPr b="0" i="0" sz="900" u="none" cap="none" strike="noStrike">
              <a:solidFill>
                <a:srgbClr val="FDFFFD"/>
              </a:solidFill>
              <a:latin typeface="Source Sans Pro"/>
              <a:ea typeface="Source Sans Pro"/>
              <a:cs typeface="Source Sans Pro"/>
              <a:sym typeface="Source Sans Pro"/>
            </a:endParaRPr>
          </a:p>
        </p:txBody>
      </p:sp>
      <p:sp>
        <p:nvSpPr>
          <p:cNvPr id="475" name="Google Shape;475;p57"/>
          <p:cNvSpPr/>
          <p:nvPr/>
        </p:nvSpPr>
        <p:spPr>
          <a:xfrm>
            <a:off x="5776776" y="3358600"/>
            <a:ext cx="2768700" cy="292800"/>
          </a:xfrm>
          <a:prstGeom prst="rect">
            <a:avLst/>
          </a:prstGeom>
          <a:solidFill>
            <a:srgbClr val="0365B9"/>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FDFFFD"/>
                </a:solidFill>
                <a:latin typeface="Source Sans Pro"/>
                <a:ea typeface="Source Sans Pro"/>
                <a:cs typeface="Source Sans Pro"/>
                <a:sym typeface="Source Sans Pro"/>
              </a:rPr>
              <a:t>Experience Map</a:t>
            </a:r>
            <a:endParaRPr b="0" i="0" sz="1400" u="none" cap="none" strike="noStrike">
              <a:solidFill>
                <a:srgbClr val="000000"/>
              </a:solidFill>
              <a:latin typeface="Arial"/>
              <a:ea typeface="Arial"/>
              <a:cs typeface="Arial"/>
              <a:sym typeface="Arial"/>
            </a:endParaRPr>
          </a:p>
        </p:txBody>
      </p:sp>
      <p:sp>
        <p:nvSpPr>
          <p:cNvPr id="476" name="Google Shape;476;p57"/>
          <p:cNvSpPr txBox="1"/>
          <p:nvPr/>
        </p:nvSpPr>
        <p:spPr>
          <a:xfrm>
            <a:off x="419100" y="6408650"/>
            <a:ext cx="2723465" cy="27695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
          <p:cNvSpPr txBox="1"/>
          <p:nvPr/>
        </p:nvSpPr>
        <p:spPr>
          <a:xfrm>
            <a:off x="410075" y="750800"/>
            <a:ext cx="10010100" cy="482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cap="none" strike="noStrike">
                <a:solidFill>
                  <a:schemeClr val="dk1"/>
                </a:solidFill>
                <a:latin typeface="PT Serif"/>
                <a:ea typeface="PT Serif"/>
                <a:cs typeface="PT Serif"/>
                <a:sym typeface="PT Serif"/>
              </a:rPr>
              <a:t>We finalized the trees and tasks for our treejack test</a:t>
            </a:r>
            <a:endParaRPr b="0" i="0" sz="1400" u="none" cap="none" strike="noStrike">
              <a:solidFill>
                <a:schemeClr val="dk1"/>
              </a:solidFill>
              <a:latin typeface="Arial"/>
              <a:ea typeface="Arial"/>
              <a:cs typeface="Arial"/>
              <a:sym typeface="Arial"/>
            </a:endParaRPr>
          </a:p>
        </p:txBody>
      </p:sp>
      <p:sp>
        <p:nvSpPr>
          <p:cNvPr id="482" name="Google Shape;482;p2"/>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483" name="Google Shape;483;p2"/>
          <p:cNvSpPr txBox="1"/>
          <p:nvPr/>
        </p:nvSpPr>
        <p:spPr>
          <a:xfrm>
            <a:off x="10611853" y="6408650"/>
            <a:ext cx="1028972"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747C74"/>
              </a:buClr>
              <a:buSzPts val="1200"/>
              <a:buFont typeface="Source Sans Pro"/>
              <a:buNone/>
            </a:pPr>
            <a:r>
              <a:rPr b="0" i="0" lang="en-US" sz="1200" u="none" cap="none" strike="noStrike">
                <a:solidFill>
                  <a:srgbClr val="747C74"/>
                </a:solidFill>
                <a:latin typeface="Source Sans Pro"/>
                <a:ea typeface="Source Sans Pro"/>
                <a:cs typeface="Source Sans Pro"/>
                <a:sym typeface="Source Sans Pro"/>
              </a:rPr>
              <a:t>Health Hub</a:t>
            </a:r>
            <a:endParaRPr b="0" i="0" sz="1800" u="none" cap="none" strike="noStrike">
              <a:solidFill>
                <a:schemeClr val="dk1"/>
              </a:solidFill>
              <a:latin typeface="Calibri"/>
              <a:ea typeface="Calibri"/>
              <a:cs typeface="Calibri"/>
              <a:sym typeface="Calibri"/>
            </a:endParaRPr>
          </a:p>
        </p:txBody>
      </p:sp>
      <p:sp>
        <p:nvSpPr>
          <p:cNvPr id="484" name="Google Shape;484;p2"/>
          <p:cNvSpPr txBox="1"/>
          <p:nvPr/>
        </p:nvSpPr>
        <p:spPr>
          <a:xfrm>
            <a:off x="420623" y="1773936"/>
            <a:ext cx="7345800" cy="1734321"/>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3"/>
              </a:rPr>
              <a:t>User Story</a:t>
            </a:r>
            <a:r>
              <a:rPr b="0" i="0" lang="en-US" sz="1400" u="none" cap="none" strike="noStrike">
                <a:solidFill>
                  <a:schemeClr val="dk1"/>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Iterate and finalize IA trees w/ Hlt-Apt team</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4"/>
              </a:rPr>
              <a:t>User Story</a:t>
            </a:r>
            <a:r>
              <a:rPr b="0" i="0" lang="en-US" sz="1400" u="none" cap="none" strike="noStrike">
                <a:solidFill>
                  <a:schemeClr val="dk1"/>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Iterate on IA treejack task list</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5"/>
              </a:rPr>
              <a:t>User Story</a:t>
            </a:r>
            <a:r>
              <a:rPr b="0" i="0" lang="en-US" sz="1400" u="none" cap="none" strike="noStrike">
                <a:solidFill>
                  <a:schemeClr val="dk1"/>
                </a:solidFill>
                <a:latin typeface="PT Serif"/>
                <a:ea typeface="PT Serif"/>
                <a:cs typeface="PT Serif"/>
                <a:sym typeface="PT Serif"/>
              </a:rPr>
              <a:t>:</a:t>
            </a:r>
            <a:r>
              <a:rPr b="0" i="0" lang="en-US" sz="1400" u="none" cap="none" strike="noStrike">
                <a:solidFill>
                  <a:srgbClr val="8F8F8F"/>
                </a:solidFill>
                <a:latin typeface="PT Serif"/>
                <a:ea typeface="PT Serif"/>
                <a:cs typeface="PT Serif"/>
                <a:sym typeface="PT Serif"/>
              </a:rPr>
              <a:t> Design and build IA treejack tests in Optimal Workshop</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6"/>
              </a:rPr>
              <a:t>User Story</a:t>
            </a:r>
            <a:r>
              <a:rPr b="0" i="0" lang="en-US" sz="1400" u="none" cap="none" strike="noStrike">
                <a:solidFill>
                  <a:schemeClr val="dk1"/>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Iterate research plan to include links to appropriate test on instruction emails</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7"/>
              </a:rPr>
              <a:t>User Story</a:t>
            </a:r>
            <a:r>
              <a:rPr b="0" i="0" lang="en-US" sz="1400" u="none" cap="none" strike="noStrike">
                <a:solidFill>
                  <a:schemeClr val="dk1"/>
                </a:solidFill>
                <a:latin typeface="PT Serif"/>
                <a:ea typeface="PT Serif"/>
                <a:cs typeface="PT Serif"/>
                <a:sym typeface="PT Serif"/>
              </a:rPr>
              <a:t>:</a:t>
            </a:r>
            <a:r>
              <a:rPr b="0" i="0" lang="en-US" sz="1400" u="none" cap="none" strike="noStrike">
                <a:solidFill>
                  <a:srgbClr val="8F8F8F"/>
                </a:solidFill>
                <a:latin typeface="PT Serif"/>
                <a:ea typeface="PT Serif"/>
                <a:cs typeface="PT Serif"/>
                <a:sym typeface="PT Serif"/>
              </a:rPr>
              <a:t> Submit research plan #1</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rPr b="0" i="0" lang="en-US" sz="1400" u="sng" cap="none" strike="noStrike">
                <a:solidFill>
                  <a:schemeClr val="hlink"/>
                </a:solidFill>
                <a:latin typeface="PT Serif"/>
                <a:ea typeface="PT Serif"/>
                <a:cs typeface="PT Serif"/>
                <a:sym typeface="PT Serif"/>
                <a:hlinkClick r:id="rId8"/>
              </a:rPr>
              <a:t>User Story</a:t>
            </a:r>
            <a:r>
              <a:rPr b="0" i="0" lang="en-US" sz="1400" u="none" cap="none" strike="noStrike">
                <a:solidFill>
                  <a:schemeClr val="dk1"/>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Conduct pilot testing</a:t>
            </a:r>
            <a:endParaRPr b="0" i="0" sz="1400" u="none" cap="none" strike="noStrike">
              <a:solidFill>
                <a:srgbClr val="8F8F8F"/>
              </a:solidFill>
              <a:latin typeface="PT Serif"/>
              <a:ea typeface="PT Serif"/>
              <a:cs typeface="PT Serif"/>
              <a:sym typeface="PT Serif"/>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8F8F8F"/>
              </a:solidFill>
              <a:latin typeface="PT Serif"/>
              <a:ea typeface="PT Serif"/>
              <a:cs typeface="PT Serif"/>
              <a:sym typeface="PT Serif"/>
            </a:endParaRPr>
          </a:p>
        </p:txBody>
      </p:sp>
      <p:sp>
        <p:nvSpPr>
          <p:cNvPr id="485" name="Google Shape;485;p2"/>
          <p:cNvSpPr txBox="1"/>
          <p:nvPr/>
        </p:nvSpPr>
        <p:spPr>
          <a:xfrm>
            <a:off x="9131193" y="6122168"/>
            <a:ext cx="2743200" cy="27695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200" u="sng" cap="none" strike="noStrike">
                <a:solidFill>
                  <a:schemeClr val="hlink"/>
                </a:solidFill>
                <a:latin typeface="Source Sans Pro"/>
                <a:ea typeface="Source Sans Pro"/>
                <a:cs typeface="Source Sans Pro"/>
                <a:sym typeface="Source Sans Pro"/>
                <a:hlinkClick r:id="rId9"/>
              </a:rPr>
              <a:t>Research plan</a:t>
            </a:r>
            <a:r>
              <a:rPr b="0" i="0" lang="en-US" sz="1200" u="none" cap="none" strike="noStrike">
                <a:solidFill>
                  <a:srgbClr val="000000"/>
                </a:solidFill>
                <a:latin typeface="Source Sans Pro"/>
                <a:ea typeface="Source Sans Pro"/>
                <a:cs typeface="Source Sans Pro"/>
                <a:sym typeface="Source Sans Pro"/>
              </a:rPr>
              <a:t> &amp; </a:t>
            </a:r>
            <a:r>
              <a:rPr b="0" i="0" lang="en-US" sz="1200" u="sng" cap="none" strike="noStrike">
                <a:solidFill>
                  <a:schemeClr val="hlink"/>
                </a:solidFill>
                <a:latin typeface="Source Sans Pro"/>
                <a:ea typeface="Source Sans Pro"/>
                <a:cs typeface="Source Sans Pro"/>
                <a:sym typeface="Source Sans Pro"/>
                <a:hlinkClick r:id="rId10"/>
              </a:rPr>
              <a:t>IA trees</a:t>
            </a:r>
            <a:endParaRPr b="0" i="0" sz="1200" u="none" cap="none" strike="noStrike">
              <a:solidFill>
                <a:srgbClr val="000000"/>
              </a:solidFill>
              <a:latin typeface="Source Sans Pro"/>
              <a:ea typeface="Source Sans Pro"/>
              <a:cs typeface="Source Sans Pro"/>
              <a:sym typeface="Source Sans Pro"/>
            </a:endParaRPr>
          </a:p>
        </p:txBody>
      </p:sp>
      <p:grpSp>
        <p:nvGrpSpPr>
          <p:cNvPr id="486" name="Google Shape;486;p2"/>
          <p:cNvGrpSpPr/>
          <p:nvPr/>
        </p:nvGrpSpPr>
        <p:grpSpPr>
          <a:xfrm>
            <a:off x="410431" y="309109"/>
            <a:ext cx="966093" cy="369094"/>
            <a:chOff x="410431" y="309109"/>
            <a:chExt cx="966093" cy="369094"/>
          </a:xfrm>
        </p:grpSpPr>
        <p:sp>
          <p:nvSpPr>
            <p:cNvPr id="487" name="Google Shape;487;p2"/>
            <p:cNvSpPr/>
            <p:nvPr/>
          </p:nvSpPr>
          <p:spPr>
            <a:xfrm>
              <a:off x="410431" y="313703"/>
              <a:ext cx="255129" cy="263129"/>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chemeClr val="lt1"/>
                  </a:solidFill>
                  <a:latin typeface="Arial"/>
                  <a:ea typeface="Arial"/>
                  <a:cs typeface="Arial"/>
                  <a:sym typeface="Arial"/>
                </a:rPr>
                <a:t>A</a:t>
              </a:r>
              <a:endParaRPr b="0" i="0" sz="1200" u="none" cap="none" strike="noStrike">
                <a:solidFill>
                  <a:schemeClr val="lt1"/>
                </a:solidFill>
                <a:latin typeface="Arial"/>
                <a:ea typeface="Arial"/>
                <a:cs typeface="Arial"/>
                <a:sym typeface="Arial"/>
              </a:endParaRPr>
            </a:p>
          </p:txBody>
        </p:sp>
        <p:sp>
          <p:nvSpPr>
            <p:cNvPr id="488" name="Google Shape;488;p2"/>
            <p:cNvSpPr txBox="1"/>
            <p:nvPr/>
          </p:nvSpPr>
          <p:spPr>
            <a:xfrm>
              <a:off x="736498" y="309109"/>
              <a:ext cx="640026"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2"/>
          <p:cNvSpPr txBox="1"/>
          <p:nvPr/>
        </p:nvSpPr>
        <p:spPr>
          <a:xfrm>
            <a:off x="410079" y="3585788"/>
            <a:ext cx="3500333" cy="1031011"/>
          </a:xfrm>
          <a:prstGeom prst="rect">
            <a:avLst/>
          </a:prstGeom>
          <a:noFill/>
          <a:ln>
            <a:noFill/>
          </a:ln>
        </p:spPr>
        <p:txBody>
          <a:bodyPr anchorCtr="0" anchor="t" bIns="45700" lIns="91425" spcFirstLastPara="1" rIns="91425" wrap="square" tIns="45700">
            <a:spAutoFit/>
          </a:bodyPr>
          <a:lstStyle/>
          <a:p>
            <a:pPr indent="-182880" lvl="0" marL="18288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12 tasks for Veterans</a:t>
            </a:r>
            <a:endParaRPr b="0" i="0" sz="1400" u="none" cap="none" strike="noStrike">
              <a:solidFill>
                <a:srgbClr val="000000"/>
              </a:solidFill>
              <a:latin typeface="PT Serif"/>
              <a:ea typeface="PT Serif"/>
              <a:cs typeface="PT Serif"/>
              <a:sym typeface="PT Serif"/>
            </a:endParaRPr>
          </a:p>
          <a:p>
            <a:pPr indent="-182880" lvl="0" marL="18288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PT Serif"/>
                <a:ea typeface="PT Serif"/>
                <a:cs typeface="PT Serif"/>
                <a:sym typeface="PT Serif"/>
              </a:rPr>
              <a:t>11 tasks for Caregivers and family members</a:t>
            </a:r>
            <a:endParaRPr b="0" i="0" sz="1400" u="none" cap="none" strike="noStrike">
              <a:solidFill>
                <a:srgbClr val="000000"/>
              </a:solidFill>
              <a:latin typeface="PT Serif"/>
              <a:ea typeface="PT Serif"/>
              <a:cs typeface="PT Serif"/>
              <a:sym typeface="PT Serif"/>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PT Serif"/>
              <a:ea typeface="PT Serif"/>
              <a:cs typeface="PT Serif"/>
              <a:sym typeface="PT Serif"/>
            </a:endParaRPr>
          </a:p>
        </p:txBody>
      </p:sp>
      <p:sp>
        <p:nvSpPr>
          <p:cNvPr id="490" name="Google Shape;490;p2"/>
          <p:cNvSpPr txBox="1"/>
          <p:nvPr/>
        </p:nvSpPr>
        <p:spPr>
          <a:xfrm>
            <a:off x="419100" y="6408650"/>
            <a:ext cx="2723465" cy="27699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747C74"/>
                </a:solidFill>
                <a:latin typeface="Source Sans Pro"/>
                <a:ea typeface="Source Sans Pro"/>
                <a:cs typeface="Source Sans Pro"/>
                <a:sym typeface="Source Sans Pro"/>
              </a:rPr>
              <a:t>05-31 Sprint 3 Demo</a:t>
            </a:r>
            <a:endParaRPr b="0" i="0" sz="1800" u="none" cap="none" strike="noStrike">
              <a:solidFill>
                <a:srgbClr val="747C74"/>
              </a:solidFill>
              <a:latin typeface="Calibri"/>
              <a:ea typeface="Calibri"/>
              <a:cs typeface="Calibri"/>
              <a:sym typeface="Calibri"/>
            </a:endParaRPr>
          </a:p>
        </p:txBody>
      </p:sp>
      <p:pic>
        <p:nvPicPr>
          <p:cNvPr descr="A picture containing chart&#10;&#10;Description automatically generated" id="491" name="Google Shape;491;p2"/>
          <p:cNvPicPr preferRelativeResize="0"/>
          <p:nvPr/>
        </p:nvPicPr>
        <p:blipFill rotWithShape="1">
          <a:blip r:embed="rId11">
            <a:alphaModFix/>
          </a:blip>
          <a:srcRect b="0" l="0" r="0" t="0"/>
          <a:stretch/>
        </p:blipFill>
        <p:spPr>
          <a:xfrm>
            <a:off x="5920154" y="2852347"/>
            <a:ext cx="5867400" cy="23373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2022-02-09T22:10:49Z</dcterms:created>
  <dc:creator>Jordan White</dc:creator>
</cp:coreProperties>
</file>